
<file path=[Content_Types].xml><?xml version="1.0" encoding="utf-8"?>
<Types xmlns="http://schemas.openxmlformats.org/package/2006/content-types">
  <Default Extension="xml" ContentType="application/vnd.openxmlformats-package.core-properties+xml"/>
  <Default Extension="png" ContentType="image/png"/>
  <Default Extension="rels" ContentType="application/vnd.openxmlformats-package.relationship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Masters/theme/theme2.xml" ContentType="application/vnd.openxmlformats-officedocument.theme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notesMasters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82ccc7b3e5d34cb7" /><Relationship Type="http://schemas.openxmlformats.org/officeDocument/2006/relationships/extended-properties" Target="/docProps/app.xml" Id="Ra3cfacb387b84c4b" /><Relationship Type="http://schemas.openxmlformats.org/officeDocument/2006/relationships/officeDocument" Target="/ppt/presentation.xml" Id="R4dece8ee2d4e481e" /></Relationships>
</file>

<file path=ppt/presentation.xml><?xml version="1.0" encoding="utf-8"?>
<p:presentation xmlns:p="http://schemas.openxmlformats.org/presentationml/2006/main">
  <p:sldMasterIdLst>
    <p:sldMasterId xmlns:r="http://schemas.openxmlformats.org/officeDocument/2006/relationships" id="2147483648" r:id="Rdbe44d7941984124"/>
  </p:sldMasterIdLst>
  <p:notesMasterIdLst>
    <p:notesMasterId xmlns:r="http://schemas.openxmlformats.org/officeDocument/2006/relationships" r:id="Rf78c3683875441dc"/>
  </p:notesMasterIdLst>
  <p:sldIdLst>
    <p:sldId xmlns:r="http://schemas.openxmlformats.org/officeDocument/2006/relationships" id="256" r:id="R39cc159ab9f2445e"/>
    <p:sldId xmlns:r="http://schemas.openxmlformats.org/officeDocument/2006/relationships" id="257" r:id="Rcb2e75a745904443"/>
    <p:sldId xmlns:r="http://schemas.openxmlformats.org/officeDocument/2006/relationships" id="258" r:id="Rc585e48512d542f5"/>
    <p:sldId xmlns:r="http://schemas.openxmlformats.org/officeDocument/2006/relationships" id="259" r:id="R2f7d8bd2c6a74727"/>
    <p:sldId xmlns:r="http://schemas.openxmlformats.org/officeDocument/2006/relationships" id="260" r:id="Re014d6c6c1a147e3"/>
    <p:sldId xmlns:r="http://schemas.openxmlformats.org/officeDocument/2006/relationships" id="261" r:id="Re2d5bacaa9b84fab"/>
    <p:sldId xmlns:r="http://schemas.openxmlformats.org/officeDocument/2006/relationships" id="262" r:id="Rf83933f31fff42aa"/>
    <p:sldId xmlns:r="http://schemas.openxmlformats.org/officeDocument/2006/relationships" id="263" r:id="R8e70f97e22964210"/>
    <p:sldId xmlns:r="http://schemas.openxmlformats.org/officeDocument/2006/relationships" id="264" r:id="R100a9aec45084bc7"/>
    <p:sldId xmlns:r="http://schemas.openxmlformats.org/officeDocument/2006/relationships" id="265" r:id="Rc6e75bef1fe4410a"/>
  </p:sldIdLst>
  <p:sldSz cx="12192000" cy="6858000"/>
  <p:notesSz cx="6858000" cy="9144000"/>
  <p:defaultTextStyle>
    <a:defPPr xmlns:a="http://schemas.openxmlformats.org/drawingml/2006/main">
      <a:defRPr lang="en-US"/>
    </a:defPPr>
    <a:lvl1pPr xmlns:a="http://schemas.openxmlformats.org/drawingml/2006/main" marL="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1pPr>
    <a:lvl2pPr xmlns:a="http://schemas.openxmlformats.org/drawingml/2006/main" marL="457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2pPr>
    <a:lvl3pPr xmlns:a="http://schemas.openxmlformats.org/drawingml/2006/main" marL="914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3pPr>
    <a:lvl4pPr xmlns:a="http://schemas.openxmlformats.org/drawingml/2006/main" marL="1371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4pPr>
    <a:lvl5pPr xmlns:a="http://schemas.openxmlformats.org/drawingml/2006/main" marL="18288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5pPr>
    <a:lvl6pPr xmlns:a="http://schemas.openxmlformats.org/drawingml/2006/main" marL="22860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6pPr>
    <a:lvl7pPr xmlns:a="http://schemas.openxmlformats.org/drawingml/2006/main" marL="2743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7pPr>
    <a:lvl8pPr xmlns:a="http://schemas.openxmlformats.org/drawingml/2006/main" marL="3200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8pPr>
    <a:lvl9pPr xmlns:a="http://schemas.openxmlformats.org/drawingml/2006/main" marL="3657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>
  <p:extLst>
    <p:ext xmlns:p14="http://schemas.microsoft.com/office/powerpoint/2010/main" uri="{E76CE94A-603C-4142-B9EB-6D1370010A27}">
      <p14:discardImageEditData val="0"/>
    </p:ext>
    <p:ext xmlns:p14="http://schemas.microsoft.com/office/powerpoint/2010/main" uri="{D31A062A-798A-4329-ABDD-BBA856620510}">
      <p14:defaultImageDpi val="32767"/>
    </p:ext>
    <p:ext xmlns:p15="http://schemas.microsoft.com/office/powerpoint/2012/main" uri="{FD5EFAAD-0ECE-453E-9831-46B23BE46B34}">
      <p15:chartTrackingRefBased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_rels/presentation.xml.rels>&#65279;<?xml version="1.0" encoding="utf-8"?><Relationships xmlns="http://schemas.openxmlformats.org/package/2006/relationships"><Relationship Type="http://schemas.openxmlformats.org/officeDocument/2006/relationships/theme" Target="/ppt/theme/theme1.xml" Id="R7edbc819b5694003" /><Relationship Type="http://schemas.openxmlformats.org/officeDocument/2006/relationships/slideMaster" Target="/ppt/slideMasters/slideMaster1.xml" Id="Rdbe44d7941984124" /><Relationship Type="http://schemas.openxmlformats.org/officeDocument/2006/relationships/notesMaster" Target="/ppt/notesMasters/notesMaster1.xml" Id="Rf78c3683875441dc" /><Relationship Type="http://schemas.openxmlformats.org/officeDocument/2006/relationships/presProps" Target="/ppt/presProps.xml" Id="R68080e5944dd4a23" /><Relationship Type="http://schemas.openxmlformats.org/officeDocument/2006/relationships/tableStyles" Target="/ppt/tableStyles.xml" Id="R6529b8e8f76f4c3c" /><Relationship Type="http://schemas.openxmlformats.org/officeDocument/2006/relationships/slide" Target="/ppt/slides/slide1.xml" Id="R39cc159ab9f2445e" /><Relationship Type="http://schemas.openxmlformats.org/officeDocument/2006/relationships/slide" Target="/ppt/slides/slide2.xml" Id="Rcb2e75a745904443" /><Relationship Type="http://schemas.openxmlformats.org/officeDocument/2006/relationships/slide" Target="/ppt/slides/slide3.xml" Id="Rc585e48512d542f5" /><Relationship Type="http://schemas.openxmlformats.org/officeDocument/2006/relationships/slide" Target="/ppt/slides/slide4.xml" Id="R2f7d8bd2c6a74727" /><Relationship Type="http://schemas.openxmlformats.org/officeDocument/2006/relationships/slide" Target="/ppt/slides/slide5.xml" Id="Re014d6c6c1a147e3" /><Relationship Type="http://schemas.openxmlformats.org/officeDocument/2006/relationships/slide" Target="/ppt/slides/slide6.xml" Id="Re2d5bacaa9b84fab" /><Relationship Type="http://schemas.openxmlformats.org/officeDocument/2006/relationships/slide" Target="/ppt/slides/slide7.xml" Id="Rf83933f31fff42aa" /><Relationship Type="http://schemas.openxmlformats.org/officeDocument/2006/relationships/slide" Target="/ppt/slides/slide8.xml" Id="R8e70f97e22964210" /><Relationship Type="http://schemas.openxmlformats.org/officeDocument/2006/relationships/slide" Target="/ppt/slides/slide9.xml" Id="R100a9aec45084bc7" /><Relationship Type="http://schemas.openxmlformats.org/officeDocument/2006/relationships/slide" Target="/ppt/slides/slide10.xml" Id="Rc6e75bef1fe4410a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notesMasters/theme/theme3.xml" Id="R1a8fa3008f0540b6" /></Relationships>
</file>

<file path=ppt/notesMasters/notesMaster1.xml><?xml version="1.0" encoding="utf-8"?>
<p:notesMaster xmlns:p="http://schemas.openxmlformats.org/presentationml/2006/main">
  <p:cSld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Header Placeholder"/>
          <p:cNvSpPr/>
          <p:nvPr>
            <p:ph type="hdr" sz="quarter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3" name="Date Placeholder"/>
          <p:cNvSpPr/>
          <p:nvPr>
            <p:ph type="dt" sz="quarter" idx="1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Image Placeholder"/>
          <p:cNvSpPr/>
          <p:nvPr>
            <p:ph type="sldImg" idx="2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5" name="Notes Placeholder"/>
          <p:cNvSpPr/>
          <p:nvPr>
            <p:ph type="body" sz="quarter" idx="3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6" name="Footer Placeholder"/>
          <p:cNvSpPr/>
          <p:nvPr>
            <p:ph type="ftr" sz="quarter" idx="4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7" name="Slide Number Placeholder"/>
          <p:cNvSpPr/>
          <p:nvPr>
            <p:ph type="sldNum" sz="quarter" idx="5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xmlns:a="http://schemas.openxmlformats.org/drawingml/2006/main" marL="0" algn="l" defTabSz="914400" rtl="0" eaLnBrk="1" latinLnBrk="0" hangingPunct="1">
      <a:defRPr sz="1200" kern="1200"/>
    </a:lvl1pPr>
  </p:notesStyle>
</p:notesMaster>
</file>

<file path=ppt/notesMasters/theme/theme3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slide" Target="/ppt/slides/slide1.xml" Id="Rc79863667f464b19" /><Relationship Type="http://schemas.openxmlformats.org/officeDocument/2006/relationships/notesMaster" Target="/ppt/notesMasters/notesMaster1.xml" Id="R4f5e7d3755a84b71" /></Relationships>
</file>

<file path=ppt/notesSlides/_rels/notesSlide10.xml.rels>&#65279;<?xml version="1.0" encoding="utf-8"?><Relationships xmlns="http://schemas.openxmlformats.org/package/2006/relationships"><Relationship Type="http://schemas.openxmlformats.org/officeDocument/2006/relationships/slide" Target="/ppt/slides/slide10.xml" Id="Ref467edb9b50485a" /><Relationship Type="http://schemas.openxmlformats.org/officeDocument/2006/relationships/notesMaster" Target="/ppt/notesMasters/notesMaster1.xml" Id="Ra502aa7e2d7843b6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slide" Target="/ppt/slides/slide2.xml" Id="Rbc29e399cd5646b1" /><Relationship Type="http://schemas.openxmlformats.org/officeDocument/2006/relationships/notesMaster" Target="/ppt/notesMasters/notesMaster1.xml" Id="R65aae71971954cb3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slide" Target="/ppt/slides/slide3.xml" Id="R7dd74455315e48de" /><Relationship Type="http://schemas.openxmlformats.org/officeDocument/2006/relationships/notesMaster" Target="/ppt/notesMasters/notesMaster1.xml" Id="R249012b645da402d" /></Relationships>
</file>

<file path=ppt/notesSlides/_rels/notesSlide4.xml.rels>&#65279;<?xml version="1.0" encoding="utf-8"?><Relationships xmlns="http://schemas.openxmlformats.org/package/2006/relationships"><Relationship Type="http://schemas.openxmlformats.org/officeDocument/2006/relationships/slide" Target="/ppt/slides/slide4.xml" Id="Rb0c4d98bf4bc4b5b" /><Relationship Type="http://schemas.openxmlformats.org/officeDocument/2006/relationships/notesMaster" Target="/ppt/notesMasters/notesMaster1.xml" Id="R5905cd0619e24afb" /></Relationships>
</file>

<file path=ppt/notesSlides/_rels/notesSlide5.xml.rels>&#65279;<?xml version="1.0" encoding="utf-8"?><Relationships xmlns="http://schemas.openxmlformats.org/package/2006/relationships"><Relationship Type="http://schemas.openxmlformats.org/officeDocument/2006/relationships/slide" Target="/ppt/slides/slide5.xml" Id="R51f0e0055f7847db" /><Relationship Type="http://schemas.openxmlformats.org/officeDocument/2006/relationships/notesMaster" Target="/ppt/notesMasters/notesMaster1.xml" Id="R8505214e2d5247bd" /></Relationships>
</file>

<file path=ppt/notesSlides/_rels/notesSlide6.xml.rels>&#65279;<?xml version="1.0" encoding="utf-8"?><Relationships xmlns="http://schemas.openxmlformats.org/package/2006/relationships"><Relationship Type="http://schemas.openxmlformats.org/officeDocument/2006/relationships/slide" Target="/ppt/slides/slide6.xml" Id="Rc2c4d0273f1e432b" /><Relationship Type="http://schemas.openxmlformats.org/officeDocument/2006/relationships/notesMaster" Target="/ppt/notesMasters/notesMaster1.xml" Id="Rf47b021a7e5642c9" /></Relationships>
</file>

<file path=ppt/notesSlides/_rels/notesSlide7.xml.rels>&#65279;<?xml version="1.0" encoding="utf-8"?><Relationships xmlns="http://schemas.openxmlformats.org/package/2006/relationships"><Relationship Type="http://schemas.openxmlformats.org/officeDocument/2006/relationships/slide" Target="/ppt/slides/slide7.xml" Id="Rc141dcefcaea4eb2" /><Relationship Type="http://schemas.openxmlformats.org/officeDocument/2006/relationships/notesMaster" Target="/ppt/notesMasters/notesMaster1.xml" Id="Ra171784ba8794f2e" /></Relationships>
</file>

<file path=ppt/notesSlides/_rels/notesSlide8.xml.rels>&#65279;<?xml version="1.0" encoding="utf-8"?><Relationships xmlns="http://schemas.openxmlformats.org/package/2006/relationships"><Relationship Type="http://schemas.openxmlformats.org/officeDocument/2006/relationships/slide" Target="/ppt/slides/slide8.xml" Id="Rbf359dc708c644e7" /><Relationship Type="http://schemas.openxmlformats.org/officeDocument/2006/relationships/notesMaster" Target="/ppt/notesMasters/notesMaster1.xml" Id="R2d2772da677b41e1" /></Relationships>
</file>

<file path=ppt/notesSlides/_rels/notesSlide9.xml.rels>&#65279;<?xml version="1.0" encoding="utf-8"?><Relationships xmlns="http://schemas.openxmlformats.org/package/2006/relationships"><Relationship Type="http://schemas.openxmlformats.org/officeDocument/2006/relationships/slide" Target="/ppt/slides/slide9.xml" Id="R2b32563798c64cd0" /><Relationship Type="http://schemas.openxmlformats.org/officeDocument/2006/relationships/notesMaster" Target="/ppt/notesMasters/notesMaster1.xml" Id="Rfd12911643e84c03" /></Relationships>
</file>

<file path=ppt/notesSlides/notesSlide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0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7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8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9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cc53ac3775eb40b9" /></Relationships>
</file>

<file path=ppt/slideLayouts/slideLayout1.xml><?xml version="1.0" encoding="utf-8"?>
<p:sldLayout xmlns:p="http://schemas.openxmlformats.org/presentationml/2006/main" type="title">
  <p:cSld name="Title Slide"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theme" Target="/ppt/slideMasters/theme/theme2.xml" Id="Re2e475227a394d81" /><Relationship Type="http://schemas.openxmlformats.org/officeDocument/2006/relationships/slideLayout" Target="/ppt/slideLayouts/slideLayout1.xml" Id="Rfc8745c1088a42dd" /></Relationships>
</file>

<file path=ppt/slideMasters/slideMaster1.xml><?xml version="1.0" encoding="utf-8"?>
<p:sldMaster xmlns:p="http://schemas.openxmlformats.org/presentationml/2006/main">
  <p:cSld name="Master"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id="2147483649" r:id="Rfc8745c1088a42dd"/>
  </p:sldLayoutIdLst>
  <p:txStyles>
    <p:titleStyle>
      <a:lvl1pPr xmlns:a="http://schemas.openxmlformats.org/drawingml/2006/main" algn="l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lt"/>
          <a:cs typeface="+mj-lt"/>
        </a:defRPr>
      </a:lvl1pPr>
    </p:titleStyle>
    <p:bodyStyle>
      <a:lvl1pPr xmlns:a="http://schemas.openxmlformats.org/drawingml/2006/main" marL="228600" indent="-228600" algn="l">
        <a:lnSpc>
          <a:spcPct val="90000"/>
        </a:lnSpc>
        <a:spcBef>
          <a:spcPts val="1000"/>
        </a:spcBef>
        <a:buChar char="•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685800" indent="-228600" algn="l">
        <a:lnSpc>
          <a:spcPct val="90000"/>
        </a:lnSpc>
        <a:spcBef>
          <a:spcPts val="500"/>
        </a:spcBef>
        <a:buChar char="•"/>
        <a:defRPr sz="24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1143000" indent="-228600" algn="l">
        <a:lnSpc>
          <a:spcPct val="90000"/>
        </a:lnSpc>
        <a:spcBef>
          <a:spcPts val="500"/>
        </a:spcBef>
        <a:buChar char="•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600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20574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5146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9718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4290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886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9pPr>
    </p:bodyStyle>
    <p:otherStyle>
      <a:lvl1pPr xmlns:a="http://schemas.openxmlformats.org/drawingml/2006/main" marL="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457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914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371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18288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2860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743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200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657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9pPr>
    </p:otherStyle>
  </p:txStyles>
</p:sldMaster>
</file>

<file path=ppt/slideMasters/theme/theme2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e6062d9366a94816" /><Relationship Type="http://schemas.openxmlformats.org/officeDocument/2006/relationships/image" Target="/ppt/media/image.png" Id="R7586be3b79dc4b06" /><Relationship Type="http://schemas.openxmlformats.org/officeDocument/2006/relationships/image" Target="/ppt/media/image2.png" Id="R28abd85785e2422f" /><Relationship Type="http://schemas.openxmlformats.org/officeDocument/2006/relationships/notesSlide" Target="/ppt/notesSlides/notesSlide1.xml" Id="Rd60e6e5a0e4b4b80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724061ce22d84e8b" /><Relationship Type="http://schemas.openxmlformats.org/officeDocument/2006/relationships/image" Target="/ppt/media/image11.png" Id="Rb341a4a79a5c45a1" /><Relationship Type="http://schemas.openxmlformats.org/officeDocument/2006/relationships/image" Target="/ppt/media/image12.png" Id="Refeb5145d1574ce4" /><Relationship Type="http://schemas.openxmlformats.org/officeDocument/2006/relationships/notesSlide" Target="/ppt/notesSlides/notesSlide10.xml" Id="R46653e7d9f604c9b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b26e6d9c062c4e38" /><Relationship Type="http://schemas.openxmlformats.org/officeDocument/2006/relationships/image" Target="/ppt/media/image3.png" Id="Ra82ec7f0b7ff43ca" /><Relationship Type="http://schemas.openxmlformats.org/officeDocument/2006/relationships/notesSlide" Target="/ppt/notesSlides/notesSlide2.xml" Id="Rda2e80de219845ab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9eefb740b6fd446a" /><Relationship Type="http://schemas.openxmlformats.org/officeDocument/2006/relationships/image" Target="/ppt/media/image4.png" Id="Rdab312c56bd3491f" /><Relationship Type="http://schemas.openxmlformats.org/officeDocument/2006/relationships/notesSlide" Target="/ppt/notesSlides/notesSlide3.xml" Id="Rf82e13929f284849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f583a4fd75684c3f" /><Relationship Type="http://schemas.openxmlformats.org/officeDocument/2006/relationships/image" Target="/ppt/media/image5.png" Id="R5742a6a2df4c46eb" /><Relationship Type="http://schemas.openxmlformats.org/officeDocument/2006/relationships/notesSlide" Target="/ppt/notesSlides/notesSlide4.xml" Id="R2ca7d19fbb474e15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e2e703eb7f564a07" /><Relationship Type="http://schemas.openxmlformats.org/officeDocument/2006/relationships/image" Target="/ppt/media/image6.png" Id="Ra75b744455524ba0" /><Relationship Type="http://schemas.openxmlformats.org/officeDocument/2006/relationships/notesSlide" Target="/ppt/notesSlides/notesSlide5.xml" Id="Rc5dee7369ea74e22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bad03ac2c2fb436e" /><Relationship Type="http://schemas.openxmlformats.org/officeDocument/2006/relationships/image" Target="/ppt/media/image7.png" Id="Redde6ca6e7b94dfd" /><Relationship Type="http://schemas.openxmlformats.org/officeDocument/2006/relationships/notesSlide" Target="/ppt/notesSlides/notesSlide6.xml" Id="R0a54d3fc19bd4625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8e2bb875ca0144f6" /><Relationship Type="http://schemas.openxmlformats.org/officeDocument/2006/relationships/image" Target="/ppt/media/image8.png" Id="R2742e639f6d0432f" /><Relationship Type="http://schemas.openxmlformats.org/officeDocument/2006/relationships/notesSlide" Target="/ppt/notesSlides/notesSlide7.xml" Id="R679f1d66f3224d2c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20989ef8eb20472d" /><Relationship Type="http://schemas.openxmlformats.org/officeDocument/2006/relationships/image" Target="/ppt/media/image9.png" Id="R8f669d36e4fd4816" /><Relationship Type="http://schemas.openxmlformats.org/officeDocument/2006/relationships/notesSlide" Target="/ppt/notesSlides/notesSlide8.xml" Id="Ra9e1cc2bcefb41ca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2b260da5bfb14c91" /><Relationship Type="http://schemas.openxmlformats.org/officeDocument/2006/relationships/image" Target="/ppt/media/image10.png" Id="Rdf69b706e7c64154" /><Relationship Type="http://schemas.openxmlformats.org/officeDocument/2006/relationships/notesSlide" Target="/ppt/notesSlides/notesSlide9.xml" Id="Rbb32e4babb6a463c" /></Relationships>
</file>

<file path=ppt/slides/slide1.xml><?xml version="1.0" encoding="utf-8"?>
<p:sld xmlns:p="http://schemas.openxmlformats.org/presentationml/2006/main">
  <p:cSld>
    <p:bg>
      <p:bgPr>
        <a:solidFill xmlns:a="http://schemas.openxmlformats.org/drawingml/2006/main">
          <a:srgbClr val="F6F1E5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9" name="hero-image-field">
            <a:extLst xmlns:a="http://schemas.openxmlformats.org/drawingml/2006/main">
              <a:ext uri="{FF2B5EF4-FFF2-40B4-BE49-F238E27FC236}">
                <a16:creationId xmlns:a16="http://schemas.microsoft.com/office/drawing/2014/main" id="{4BFEEC24-2E76-4201-A432-BC4BDBF7BA3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53250" y="0"/>
            <a:ext cx="523875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DF5EC"/>
          </a:solidFill>
          <a:ln xmlns:a="http://schemas.openxmlformats.org/drawingml/2006/main" w="0">
            <a:noFill/>
            <a:prstDash val="solid"/>
          </a:ln>
        </p:spPr>
      </p:sp>
      <p:pic>
        <p:nvPicPr>
          <p:cNvPr id="10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7586be3b79dc4b06"/>
          <a:stretch xmlns:a="http://schemas.openxmlformats.org/drawingml/2006/main"/>
        </p:blipFill>
        <p:spPr>
          <a:xfrm xmlns:a="http://schemas.openxmlformats.org/drawingml/2006/main">
            <a:off x="7277100" y="381000"/>
            <a:ext cx="4572000" cy="6096000"/>
          </a:xfrm>
          <a:prstGeom xmlns:a="http://schemas.openxmlformats.org/drawingml/2006/main" prst="roundRect">
            <a:avLst>
              <a:gd name="adj" fmla="val 2400"/>
            </a:avLst>
          </a:prstGeom>
        </p:spPr>
      </p:pic>
      <p:pic>
        <p:nvPicPr>
          <p:cNvPr id="1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28abd85785e2422f"/>
          <a:stretch xmlns:a="http://schemas.openxmlformats.org/drawingml/2006/main"/>
        </p:blipFill>
        <p:spPr>
          <a:xfrm xmlns:a="http://schemas.openxmlformats.org/drawingml/2006/main">
            <a:off x="685800" y="533400"/>
            <a:ext cx="723900" cy="723900"/>
          </a:xfrm>
          <a:prstGeom xmlns:a="http://schemas.openxmlformats.org/drawingml/2006/main" prst="roundRect">
            <a:avLst>
              <a:gd name="adj" fmla="val 15789"/>
            </a:avLst>
          </a:prstGeom>
        </p:spPr>
      </p:pic>
      <p:sp>
        <p:nvSpPr>
          <p:cNvPr id="4" name="product-name">
            <a:extLst xmlns:a="http://schemas.openxmlformats.org/drawingml/2006/main">
              <a:ext uri="{FF2B5EF4-FFF2-40B4-BE49-F238E27FC236}">
                <a16:creationId xmlns:a16="http://schemas.microsoft.com/office/drawing/2014/main" id="{8CB387E9-1AF5-4110-8DCB-540A1DE2372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695450"/>
            <a:ext cx="5524500" cy="1619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900" b="1">
                <a:solidFill>
                  <a:srgbClr val="174C3C"/>
                </a:solidFill>
              </a:defRPr>
            </a:pPr>
            <a:r>
              <a:rPr sz="3900" b="1">
                <a:solidFill>
                  <a:srgbClr val="174C3C"/>
                </a:solidFill>
              </a:rPr>
              <a:t>Torah and Chassidus</a:t>
            </a:r>
          </a:p>
          <a:p xmlns:a="http://schemas.openxmlformats.org/drawingml/2006/main">
            <a:pPr algn="l">
              <a:defRPr sz="3900" b="1">
                <a:solidFill>
                  <a:srgbClr val="174C3C"/>
                </a:solidFill>
              </a:defRPr>
            </a:pPr>
            <a:r>
              <a:rPr sz="3900" b="1">
                <a:solidFill>
                  <a:srgbClr val="174C3C"/>
                </a:solidFill>
              </a:rPr>
              <a:t>Translate</a:t>
            </a:r>
          </a:p>
        </p:txBody>
      </p:sp>
      <p:sp>
        <p:nvSpPr>
          <p:cNvPr id="5" name="promise">
            <a:extLst xmlns:a="http://schemas.openxmlformats.org/drawingml/2006/main">
              <a:ext uri="{FF2B5EF4-FFF2-40B4-BE49-F238E27FC236}">
                <a16:creationId xmlns:a16="http://schemas.microsoft.com/office/drawing/2014/main" id="{8B3ED357-1B04-4D28-889A-5A2B0F8CD38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3638550"/>
            <a:ext cx="5238750" cy="876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875" b="0">
                <a:solidFill>
                  <a:srgbClr val="1E2925"/>
                </a:solidFill>
              </a:defRPr>
            </a:pPr>
            <a:r>
              <a:rPr sz="1875" b="0">
                <a:solidFill>
                  <a:srgbClr val="1E2925"/>
                </a:solidFill>
              </a:rPr>
              <a:t>Keep the source in view, and make the next question possible.</a:t>
            </a:r>
          </a:p>
        </p:txBody>
      </p:sp>
      <p:sp>
        <p:nvSpPr>
          <p:cNvPr id="6" name="title-rule">
            <a:extLst xmlns:a="http://schemas.openxmlformats.org/drawingml/2006/main">
              <a:ext uri="{FF2B5EF4-FFF2-40B4-BE49-F238E27FC236}">
                <a16:creationId xmlns:a16="http://schemas.microsoft.com/office/drawing/2014/main" id="{6C27E1C5-E567-4ED9-9B1B-A1CA0028C0C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876800"/>
            <a:ext cx="1409700" cy="76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9DE9C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7" name="audience">
            <a:extLst xmlns:a="http://schemas.openxmlformats.org/drawingml/2006/main">
              <a:ext uri="{FF2B5EF4-FFF2-40B4-BE49-F238E27FC236}">
                <a16:creationId xmlns:a16="http://schemas.microsoft.com/office/drawing/2014/main" id="{28F1AA34-60E0-4D92-8381-9F0C9E240F4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5181600"/>
            <a:ext cx="5334000" cy="590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5D6C65"/>
                </a:solidFill>
              </a:defRPr>
            </a:pPr>
            <a:r>
              <a:rPr sz="1350" b="0">
                <a:solidFill>
                  <a:srgbClr val="5D6C65"/>
                </a:solidFill>
              </a:rPr>
              <a:t>A source-centered workspace for scanned Hebrew and Yiddish texts</a:t>
            </a:r>
          </a:p>
        </p:txBody>
      </p:sp>
      <p:sp>
        <p:nvSpPr>
          <p:cNvPr id="8" name="disclosure">
            <a:extLst xmlns:a="http://schemas.openxmlformats.org/drawingml/2006/main">
              <a:ext uri="{FF2B5EF4-FFF2-40B4-BE49-F238E27FC236}">
                <a16:creationId xmlns:a16="http://schemas.microsoft.com/office/drawing/2014/main" id="{0627A780-36DD-49B5-9FFF-0A70216CC4E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6153150"/>
            <a:ext cx="581025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5D6C65"/>
                </a:solidFill>
              </a:defRPr>
            </a:pPr>
            <a:r>
              <a:rPr sz="975" b="0">
                <a:solidFill>
                  <a:srgbClr val="5D6C65"/>
                </a:solidFill>
              </a:rPr>
              <a:t>AI output requires review. Provider charges and terms may apply.</a:t>
            </a:r>
          </a:p>
        </p:txBody>
      </p:sp>
    </p:spTree>
    <p:extLst>
      <p:ext uri="{BB962C8B-B14F-4D97-AF65-F5344CB8AC3E}">
        <p14:creationId xmlns:p14="http://schemas.microsoft.com/office/powerpoint/2010/main" val="1290206"/>
      </p:ext>
    </p:extLst>
  </p:cSld>
</p:sld>
</file>

<file path=ppt/slides/slide10.xml><?xml version="1.0" encoding="utf-8"?>
<p:sld xmlns:p="http://schemas.openxmlformats.org/presentationml/2006/main">
  <p:cSld>
    <p:bg>
      <p:bgPr>
        <a:solidFill xmlns:a="http://schemas.openxmlformats.org/drawingml/2006/main">
          <a:srgbClr val="174C3C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9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b341a4a79a5c45a1"/>
          <a:stretch xmlns:a="http://schemas.openxmlformats.org/drawingml/2006/main"/>
        </p:blipFill>
        <p:spPr>
          <a:xfrm xmlns:a="http://schemas.openxmlformats.org/drawingml/2006/main">
            <a:off x="876300" y="876300"/>
            <a:ext cx="914400" cy="914400"/>
          </a:xfrm>
          <a:prstGeom xmlns:a="http://schemas.openxmlformats.org/drawingml/2006/main" prst="roundRect">
            <a:avLst>
              <a:gd name="adj" fmla="val 12500"/>
            </a:avLst>
          </a:prstGeom>
        </p:spPr>
      </p:pic>
      <p:sp>
        <p:nvSpPr>
          <p:cNvPr id="2" name="closing-title">
            <a:extLst xmlns:a="http://schemas.openxmlformats.org/drawingml/2006/main">
              <a:ext uri="{FF2B5EF4-FFF2-40B4-BE49-F238E27FC236}">
                <a16:creationId xmlns:a16="http://schemas.microsoft.com/office/drawing/2014/main" id="{D0A7C9CB-C5D5-4FFB-86F2-D13085AA48B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" y="2247900"/>
            <a:ext cx="7239000" cy="1047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Make the next question possible.</a:t>
            </a:r>
          </a:p>
        </p:txBody>
      </p:sp>
      <p:sp>
        <p:nvSpPr>
          <p:cNvPr id="3" name="closing-body">
            <a:extLst xmlns:a="http://schemas.openxmlformats.org/drawingml/2006/main">
              <a:ext uri="{FF2B5EF4-FFF2-40B4-BE49-F238E27FC236}">
                <a16:creationId xmlns:a16="http://schemas.microsoft.com/office/drawing/2014/main" id="{C5BE0B2A-823F-4FE5-B5B8-7D15C5C53D3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" y="3638550"/>
            <a:ext cx="72390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800" b="0">
                <a:solidFill>
                  <a:srgbClr val="DDF5EC"/>
                </a:solidFill>
              </a:defRPr>
            </a:pPr>
            <a:r>
              <a:rPr sz="1800" b="0">
                <a:solidFill>
                  <a:srgbClr val="DDF5EC"/>
                </a:solidFill>
              </a:rPr>
              <a:t>Create one clearly named project. Import one representative page. Verify it. Translate it. Compare it. Ask one focused question. Save what matters.</a:t>
            </a:r>
          </a:p>
        </p:txBody>
      </p:sp>
      <p:sp>
        <p:nvSpPr>
          <p:cNvPr id="4" name="closing-url-field">
            <a:extLst xmlns:a="http://schemas.openxmlformats.org/drawingml/2006/main">
              <a:ext uri="{FF2B5EF4-FFF2-40B4-BE49-F238E27FC236}">
                <a16:creationId xmlns:a16="http://schemas.microsoft.com/office/drawing/2014/main" id="{894884C5-38B7-43DB-93D7-03B8ED57B27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" y="5219700"/>
            <a:ext cx="5715000" cy="609600"/>
          </a:xfrm>
          <a:prstGeom xmlns:a="http://schemas.openxmlformats.org/drawingml/2006/main" prst="roundRect">
            <a:avLst>
              <a:gd name="adj" fmla="val 18750"/>
            </a:avLst>
          </a:prstGeom>
          <a:solidFill xmlns:a="http://schemas.openxmlformats.org/drawingml/2006/main">
            <a:srgbClr val="9DE9C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5" name="closing-url">
            <a:extLst xmlns:a="http://schemas.openxmlformats.org/drawingml/2006/main">
              <a:ext uri="{FF2B5EF4-FFF2-40B4-BE49-F238E27FC236}">
                <a16:creationId xmlns:a16="http://schemas.microsoft.com/office/drawing/2014/main" id="{9595896A-8006-4DB0-A125-D85089DD599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" y="5410200"/>
            <a:ext cx="52578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650" b="1">
                <a:solidFill>
                  <a:srgbClr val="174C3C"/>
                </a:solidFill>
              </a:defRPr>
            </a:pPr>
            <a:r>
              <a:rPr sz="1650" b="1">
                <a:solidFill>
                  <a:srgbClr val="174C3C"/>
                </a:solidFill>
              </a:rPr>
              <a:t>torahtranslate.benonionline.com</a:t>
            </a:r>
          </a:p>
        </p:txBody>
      </p:sp>
      <p:sp>
        <p:nvSpPr>
          <p:cNvPr id="6" name="closing-shot-field">
            <a:extLst xmlns:a="http://schemas.openxmlformats.org/drawingml/2006/main">
              <a:ext uri="{FF2B5EF4-FFF2-40B4-BE49-F238E27FC236}">
                <a16:creationId xmlns:a16="http://schemas.microsoft.com/office/drawing/2014/main" id="{BF9D31C9-399D-4706-91A1-F57B0F260B3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401050" y="609600"/>
            <a:ext cx="2914650" cy="5562600"/>
          </a:xfrm>
          <a:prstGeom xmlns:a="http://schemas.openxmlformats.org/drawingml/2006/main" prst="roundRect">
            <a:avLst>
              <a:gd name="adj" fmla="val 5229"/>
            </a:avLst>
          </a:prstGeom>
          <a:solidFill xmlns:a="http://schemas.openxmlformats.org/drawingml/2006/main">
            <a:srgbClr val="F6F1E5"/>
          </a:solidFill>
          <a:ln xmlns:a="http://schemas.openxmlformats.org/drawingml/2006/main" w="0">
            <a:noFill/>
            <a:prstDash val="solid"/>
          </a:ln>
        </p:spPr>
      </p:sp>
      <p:pic>
        <p:nvPicPr>
          <p:cNvPr id="15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efeb5145d1574ce4"/>
          <a:srcRect xmlns:a="http://schemas.openxmlformats.org/drawingml/2006/main" l="15231" t="0" r="15231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8591550" y="1943100"/>
            <a:ext cx="2533650" cy="2647950"/>
          </a:xfrm>
          <a:prstGeom xmlns:a="http://schemas.openxmlformats.org/drawingml/2006/main" prst="roundRect">
            <a:avLst>
              <a:gd name="adj" fmla="val 4511"/>
            </a:avLst>
          </a:prstGeom>
        </p:spPr>
      </p:pic>
      <p:sp>
        <p:nvSpPr>
          <p:cNvPr id="8" name="closing-disclosure">
            <a:extLst xmlns:a="http://schemas.openxmlformats.org/drawingml/2006/main">
              <a:ext uri="{FF2B5EF4-FFF2-40B4-BE49-F238E27FC236}">
                <a16:creationId xmlns:a16="http://schemas.microsoft.com/office/drawing/2014/main" id="{8E758647-3A21-47EE-B32D-5201DF66BB5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" y="6267450"/>
            <a:ext cx="70485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FFFFFF"/>
                </a:solidFill>
              </a:defRPr>
            </a:pPr>
            <a:r>
              <a:rPr sz="975" b="0">
                <a:solidFill>
                  <a:srgbClr val="FFFFFF"/>
                </a:solidFill>
              </a:rPr>
              <a:t>AI output requires review. Provider charges and terms may apply.</a:t>
            </a:r>
          </a:p>
        </p:txBody>
      </p:sp>
    </p:spTree>
    <p:extLst>
      <p:ext uri="{BB962C8B-B14F-4D97-AF65-F5344CB8AC3E}">
        <p14:creationId xmlns:p14="http://schemas.microsoft.com/office/powerpoint/2010/main" val="1734994229"/>
      </p:ext>
    </p:extLst>
  </p:cSld>
</p:sld>
</file>

<file path=ppt/slides/slide2.xml><?xml version="1.0" encoding="utf-8"?>
<p:sld xmlns:p="http://schemas.openxmlformats.org/presentationml/2006/main">
  <p:cSld>
    <p:bg>
      <p:bgPr>
        <a:solidFill xmlns:a="http://schemas.openxmlformats.org/drawingml/2006/main">
          <a:srgbClr val="FFFDF8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4" name="eyebrow-Why this matters">
            <a:extLst xmlns:a="http://schemas.openxmlformats.org/drawingml/2006/main">
              <a:ext uri="{FF2B5EF4-FFF2-40B4-BE49-F238E27FC236}">
                <a16:creationId xmlns:a16="http://schemas.microsoft.com/office/drawing/2014/main" id="{BABA3DEA-40FB-454D-B2E1-B597F5C0781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95300"/>
            <a:ext cx="4762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36A55"/>
                </a:solidFill>
              </a:defRPr>
            </a:pPr>
            <a:r>
              <a:rPr sz="975" b="1">
                <a:solidFill>
                  <a:srgbClr val="236A55"/>
                </a:solidFill>
              </a:rPr>
              <a:t>WHY THIS MATTERS</a:t>
            </a:r>
          </a:p>
        </p:txBody>
      </p:sp>
      <p:sp>
        <p:nvSpPr>
          <p:cNvPr id="2" name="title-Why this matters">
            <a:extLst xmlns:a="http://schemas.openxmlformats.org/drawingml/2006/main">
              <a:ext uri="{FF2B5EF4-FFF2-40B4-BE49-F238E27FC236}">
                <a16:creationId xmlns:a16="http://schemas.microsoft.com/office/drawing/2014/main" id="{11D6EB5D-2679-4F95-9FBC-14629A28000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800100"/>
            <a:ext cx="10287000" cy="704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850" b="1">
                <a:solidFill>
                  <a:srgbClr val="174C3C"/>
                </a:solidFill>
              </a:defRPr>
            </a:pPr>
            <a:r>
              <a:rPr sz="2850" b="1">
                <a:solidFill>
                  <a:srgbClr val="174C3C"/>
                </a:solidFill>
              </a:rPr>
              <a:t>A difficult page creates a practical learning barrier</a:t>
            </a:r>
          </a:p>
        </p:txBody>
      </p:sp>
      <p:sp>
        <p:nvSpPr>
          <p:cNvPr id="3" name="source-frame">
            <a:extLst xmlns:a="http://schemas.openxmlformats.org/drawingml/2006/main">
              <a:ext uri="{FF2B5EF4-FFF2-40B4-BE49-F238E27FC236}">
                <a16:creationId xmlns:a16="http://schemas.microsoft.com/office/drawing/2014/main" id="{3424403D-620C-4BB0-BB45-4AB9ACDA926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657350"/>
            <a:ext cx="4953000" cy="4343400"/>
          </a:xfrm>
          <a:prstGeom xmlns:a="http://schemas.openxmlformats.org/drawingml/2006/main" prst="roundRect">
            <a:avLst>
              <a:gd name="adj" fmla="val 3509"/>
            </a:avLst>
          </a:prstGeom>
          <a:solidFill xmlns:a="http://schemas.openxmlformats.org/drawingml/2006/main">
            <a:srgbClr val="F6F1E5"/>
          </a:solidFill>
          <a:ln xmlns:a="http://schemas.openxmlformats.org/drawingml/2006/main" w="9525">
            <a:solidFill>
              <a:srgbClr val="C9D6CF"/>
            </a:solidFill>
            <a:prstDash val="solid"/>
          </a:ln>
        </p:spPr>
      </p:sp>
      <p:pic>
        <p:nvPicPr>
          <p:cNvPr id="17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a82ec7f0b7ff43ca"/>
          <a:srcRect xmlns:a="http://schemas.openxmlformats.org/drawingml/2006/main" l="0" t="21815" r="0" b="21815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895350" y="1847850"/>
            <a:ext cx="4533900" cy="3962400"/>
          </a:xfrm>
          <a:prstGeom xmlns:a="http://schemas.openxmlformats.org/drawingml/2006/main" prst="roundRect">
            <a:avLst>
              <a:gd name="adj" fmla="val 2885"/>
            </a:avLst>
          </a:prstGeom>
        </p:spPr>
      </p:pic>
      <p:sp>
        <p:nvSpPr>
          <p:cNvPr id="5" name="barrier-callout">
            <a:extLst xmlns:a="http://schemas.openxmlformats.org/drawingml/2006/main">
              <a:ext uri="{FF2B5EF4-FFF2-40B4-BE49-F238E27FC236}">
                <a16:creationId xmlns:a16="http://schemas.microsoft.com/office/drawing/2014/main" id="{FDD52A96-C227-4AF5-BB24-1B07FD02A64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24600" y="2095500"/>
            <a:ext cx="4572000" cy="1162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100" b="1">
                <a:solidFill>
                  <a:srgbClr val="174C3C"/>
                </a:solidFill>
              </a:defRPr>
            </a:pPr>
            <a:r>
              <a:rPr sz="2100" b="1">
                <a:solidFill>
                  <a:srgbClr val="174C3C"/>
                </a:solidFill>
              </a:rPr>
              <a:t>The page should remain visible—not disappear behind generated prose.</a:t>
            </a:r>
          </a:p>
        </p:txBody>
      </p:sp>
      <p:sp>
        <p:nvSpPr>
          <p:cNvPr id="6" name="barrier-1-dot">
            <a:extLst xmlns:a="http://schemas.openxmlformats.org/drawingml/2006/main">
              <a:ext uri="{FF2B5EF4-FFF2-40B4-BE49-F238E27FC236}">
                <a16:creationId xmlns:a16="http://schemas.microsoft.com/office/drawing/2014/main" id="{89B3F4F1-3C6B-4378-8EEC-F3C596F8C50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24600" y="3752850"/>
            <a:ext cx="114300" cy="1143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9DE9C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7" name="barrier-1">
            <a:extLst xmlns:a="http://schemas.openxmlformats.org/drawingml/2006/main">
              <a:ext uri="{FF2B5EF4-FFF2-40B4-BE49-F238E27FC236}">
                <a16:creationId xmlns:a16="http://schemas.microsoft.com/office/drawing/2014/main" id="{A55CDA69-54A3-4DE4-8B3B-39DC40A5B16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572250" y="3676650"/>
            <a:ext cx="43243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500" b="0">
                <a:solidFill>
                  <a:srgbClr val="1E2925"/>
                </a:solidFill>
              </a:defRPr>
            </a:pPr>
            <a:r>
              <a:rPr sz="1500" b="0">
                <a:solidFill>
                  <a:srgbClr val="1E2925"/>
                </a:solidFill>
              </a:rPr>
              <a:t>Dense print or unfamiliar language slows the first useful question.</a:t>
            </a:r>
          </a:p>
        </p:txBody>
      </p:sp>
      <p:sp>
        <p:nvSpPr>
          <p:cNvPr id="8" name="barrier-2-dot">
            <a:extLst xmlns:a="http://schemas.openxmlformats.org/drawingml/2006/main">
              <a:ext uri="{FF2B5EF4-FFF2-40B4-BE49-F238E27FC236}">
                <a16:creationId xmlns:a16="http://schemas.microsoft.com/office/drawing/2014/main" id="{512FA42A-ED6B-4745-A9C9-79C47D0DA71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24600" y="4552950"/>
            <a:ext cx="114300" cy="1143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9DE9C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9" name="barrier-2">
            <a:extLst xmlns:a="http://schemas.openxmlformats.org/drawingml/2006/main">
              <a:ext uri="{FF2B5EF4-FFF2-40B4-BE49-F238E27FC236}">
                <a16:creationId xmlns:a16="http://schemas.microsoft.com/office/drawing/2014/main" id="{2FF1AB6E-9DD6-4E8B-AB94-CA8CD912ECA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572250" y="4476750"/>
            <a:ext cx="43243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500" b="0">
                <a:solidFill>
                  <a:srgbClr val="1E2925"/>
                </a:solidFill>
              </a:defRPr>
            </a:pPr>
            <a:r>
              <a:rPr sz="1500" b="0">
                <a:solidFill>
                  <a:srgbClr val="1E2925"/>
                </a:solidFill>
              </a:rPr>
              <a:t>A translation is easier to trust when it can be checked against the source.</a:t>
            </a:r>
          </a:p>
        </p:txBody>
      </p:sp>
      <p:sp>
        <p:nvSpPr>
          <p:cNvPr id="10" name="barrier-3-dot">
            <a:extLst xmlns:a="http://schemas.openxmlformats.org/drawingml/2006/main">
              <a:ext uri="{FF2B5EF4-FFF2-40B4-BE49-F238E27FC236}">
                <a16:creationId xmlns:a16="http://schemas.microsoft.com/office/drawing/2014/main" id="{B4E03517-415F-456C-A595-93C658EA166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24600" y="5353050"/>
            <a:ext cx="114300" cy="1143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9DE9C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1" name="barrier-3">
            <a:extLst xmlns:a="http://schemas.openxmlformats.org/drawingml/2006/main">
              <a:ext uri="{FF2B5EF4-FFF2-40B4-BE49-F238E27FC236}">
                <a16:creationId xmlns:a16="http://schemas.microsoft.com/office/drawing/2014/main" id="{F9AA17FC-145A-4EDE-9C9A-87932C57703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572250" y="5276850"/>
            <a:ext cx="43243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500" b="0">
                <a:solidFill>
                  <a:srgbClr val="1E2925"/>
                </a:solidFill>
              </a:defRPr>
            </a:pPr>
            <a:r>
              <a:rPr sz="1500" b="0">
                <a:solidFill>
                  <a:srgbClr val="1E2925"/>
                </a:solidFill>
              </a:rPr>
              <a:t>The goal is supported study, not automatic authority.</a:t>
            </a:r>
          </a:p>
        </p:txBody>
      </p:sp>
      <p:sp>
        <p:nvSpPr>
          <p:cNvPr id="12" name="footer-2">
            <a:extLst xmlns:a="http://schemas.openxmlformats.org/drawingml/2006/main">
              <a:ext uri="{FF2B5EF4-FFF2-40B4-BE49-F238E27FC236}">
                <a16:creationId xmlns:a16="http://schemas.microsoft.com/office/drawing/2014/main" id="{4272D0AD-8C2C-4A80-B48A-998F3EBC55F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6496050"/>
            <a:ext cx="9810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0">
                <a:solidFill>
                  <a:srgbClr val="5D6C65"/>
                </a:solidFill>
              </a:defRPr>
            </a:pPr>
            <a:r>
              <a:rPr sz="900" b="0">
                <a:solidFill>
                  <a:srgbClr val="5D6C65"/>
                </a:solidFill>
              </a:rPr>
              <a:t>Torah and Chassidus Translate  •  Authenticated product walkthrough  •  AI output requires review</a:t>
            </a:r>
          </a:p>
        </p:txBody>
      </p:sp>
      <p:sp>
        <p:nvSpPr>
          <p:cNvPr id="13" name="page-2">
            <a:extLst xmlns:a="http://schemas.openxmlformats.org/drawingml/2006/main">
              <a:ext uri="{FF2B5EF4-FFF2-40B4-BE49-F238E27FC236}">
                <a16:creationId xmlns:a16="http://schemas.microsoft.com/office/drawing/2014/main" id="{FA2B0D9C-67F8-49C3-9561-305BD772674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858500" y="6477000"/>
            <a:ext cx="6477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900" b="1">
                <a:solidFill>
                  <a:srgbClr val="174C3C"/>
                </a:solidFill>
              </a:defRPr>
            </a:pPr>
            <a:r>
              <a:rPr sz="900" b="1">
                <a:solidFill>
                  <a:srgbClr val="174C3C"/>
                </a:solidFill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279586409"/>
      </p:ext>
    </p:extLst>
  </p:cSld>
</p:sld>
</file>

<file path=ppt/slides/slide3.xml><?xml version="1.0" encoding="utf-8"?>
<p:sld xmlns:p="http://schemas.openxmlformats.org/presentationml/2006/main">
  <p:cSld>
    <p:bg>
      <p:bgPr>
        <a:solidFill xmlns:a="http://schemas.openxmlformats.org/drawingml/2006/main">
          <a:srgbClr val="F6F1E5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9" name="eyebrow-Product principle">
            <a:extLst xmlns:a="http://schemas.openxmlformats.org/drawingml/2006/main">
              <a:ext uri="{FF2B5EF4-FFF2-40B4-BE49-F238E27FC236}">
                <a16:creationId xmlns:a16="http://schemas.microsoft.com/office/drawing/2014/main" id="{F499CECD-1407-47C2-8233-EF993AEA97C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95300"/>
            <a:ext cx="4762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36A55"/>
                </a:solidFill>
              </a:defRPr>
            </a:pPr>
            <a:r>
              <a:rPr sz="975" b="1">
                <a:solidFill>
                  <a:srgbClr val="236A55"/>
                </a:solidFill>
              </a:rPr>
              <a:t>PRODUCT PRINCIPLE</a:t>
            </a:r>
          </a:p>
        </p:txBody>
      </p:sp>
      <p:sp>
        <p:nvSpPr>
          <p:cNvPr id="2" name="title-Product principle">
            <a:extLst xmlns:a="http://schemas.openxmlformats.org/drawingml/2006/main">
              <a:ext uri="{FF2B5EF4-FFF2-40B4-BE49-F238E27FC236}">
                <a16:creationId xmlns:a16="http://schemas.microsoft.com/office/drawing/2014/main" id="{E60C4268-D263-48D1-B6B9-12B55B90D79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800100"/>
            <a:ext cx="10287000" cy="704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850" b="1">
                <a:solidFill>
                  <a:srgbClr val="174C3C"/>
                </a:solidFill>
              </a:defRPr>
            </a:pPr>
            <a:r>
              <a:rPr sz="2850" b="1">
                <a:solidFill>
                  <a:srgbClr val="174C3C"/>
                </a:solidFill>
              </a:rPr>
              <a:t>The source remains beside every first-pass translation</a:t>
            </a:r>
          </a:p>
        </p:txBody>
      </p:sp>
      <p:sp>
        <p:nvSpPr>
          <p:cNvPr id="3" name="parallel-frame">
            <a:extLst xmlns:a="http://schemas.openxmlformats.org/drawingml/2006/main">
              <a:ext uri="{FF2B5EF4-FFF2-40B4-BE49-F238E27FC236}">
                <a16:creationId xmlns:a16="http://schemas.microsoft.com/office/drawing/2014/main" id="{7BAED7B6-EB93-495B-8B02-41A275BBCD3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1657350"/>
            <a:ext cx="10972800" cy="4191000"/>
          </a:xfrm>
          <a:prstGeom xmlns:a="http://schemas.openxmlformats.org/drawingml/2006/main" prst="roundRect">
            <a:avLst>
              <a:gd name="adj" fmla="val 3636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C9D6CF"/>
            </a:solidFill>
            <a:prstDash val="solid"/>
          </a:ln>
        </p:spPr>
      </p:sp>
      <p:pic>
        <p:nvPicPr>
          <p:cNvPr id="1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dab312c56bd3491f"/>
          <a:srcRect xmlns:a="http://schemas.openxmlformats.org/drawingml/2006/main" l="0" t="25252" r="0" b="25252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800100" y="1847850"/>
            <a:ext cx="10591800" cy="3810000"/>
          </a:xfrm>
          <a:prstGeom xmlns:a="http://schemas.openxmlformats.org/drawingml/2006/main" prst="roundRect">
            <a:avLst>
              <a:gd name="adj" fmla="val 3000"/>
            </a:avLst>
          </a:prstGeom>
        </p:spPr>
      </p:pic>
      <p:sp>
        <p:nvSpPr>
          <p:cNvPr id="5" name="principle-band">
            <a:extLst xmlns:a="http://schemas.openxmlformats.org/drawingml/2006/main">
              <a:ext uri="{FF2B5EF4-FFF2-40B4-BE49-F238E27FC236}">
                <a16:creationId xmlns:a16="http://schemas.microsoft.com/office/drawing/2014/main" id="{2A8B853C-C20B-46A1-9421-AE6472FDE1C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95450" y="5676900"/>
            <a:ext cx="8801100" cy="495300"/>
          </a:xfrm>
          <a:prstGeom xmlns:a="http://schemas.openxmlformats.org/drawingml/2006/main" prst="roundRect">
            <a:avLst>
              <a:gd name="adj" fmla="val 23077"/>
            </a:avLst>
          </a:prstGeom>
          <a:solidFill xmlns:a="http://schemas.openxmlformats.org/drawingml/2006/main">
            <a:srgbClr val="174C3C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6" name="principle-band-copy">
            <a:extLst xmlns:a="http://schemas.openxmlformats.org/drawingml/2006/main">
              <a:ext uri="{FF2B5EF4-FFF2-40B4-BE49-F238E27FC236}">
                <a16:creationId xmlns:a16="http://schemas.microsoft.com/office/drawing/2014/main" id="{C76B78E8-2BEC-43B2-8F9B-1DFFA9A4D90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885950" y="5819775"/>
            <a:ext cx="84201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Original page  →  editable source  →  structured translation  →  human review</a:t>
            </a:r>
          </a:p>
        </p:txBody>
      </p:sp>
      <p:sp>
        <p:nvSpPr>
          <p:cNvPr id="7" name="footer-3">
            <a:extLst xmlns:a="http://schemas.openxmlformats.org/drawingml/2006/main">
              <a:ext uri="{FF2B5EF4-FFF2-40B4-BE49-F238E27FC236}">
                <a16:creationId xmlns:a16="http://schemas.microsoft.com/office/drawing/2014/main" id="{D6ED40B1-661C-420E-AD7D-DAEE346079B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6496050"/>
            <a:ext cx="9810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0">
                <a:solidFill>
                  <a:srgbClr val="5D6C65"/>
                </a:solidFill>
              </a:defRPr>
            </a:pPr>
            <a:r>
              <a:rPr sz="900" b="0">
                <a:solidFill>
                  <a:srgbClr val="5D6C65"/>
                </a:solidFill>
              </a:rPr>
              <a:t>Torah and Chassidus Translate  •  Authenticated product walkthrough  •  AI output requires review</a:t>
            </a:r>
          </a:p>
        </p:txBody>
      </p:sp>
      <p:sp>
        <p:nvSpPr>
          <p:cNvPr id="8" name="page-3">
            <a:extLst xmlns:a="http://schemas.openxmlformats.org/drawingml/2006/main">
              <a:ext uri="{FF2B5EF4-FFF2-40B4-BE49-F238E27FC236}">
                <a16:creationId xmlns:a16="http://schemas.microsoft.com/office/drawing/2014/main" id="{E00019EE-E75B-4425-A551-476AE109F84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858500" y="6477000"/>
            <a:ext cx="6477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900" b="1">
                <a:solidFill>
                  <a:srgbClr val="174C3C"/>
                </a:solidFill>
              </a:defRPr>
            </a:pPr>
            <a:r>
              <a:rPr sz="900" b="1">
                <a:solidFill>
                  <a:srgbClr val="174C3C"/>
                </a:solidFill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983183467"/>
      </p:ext>
    </p:extLst>
  </p:cSld>
</p:sld>
</file>

<file path=ppt/slides/slide4.xml><?xml version="1.0" encoding="utf-8"?>
<p:sld xmlns:p="http://schemas.openxmlformats.org/presentationml/2006/main">
  <p:cSld>
    <p:bg>
      <p:bgPr>
        <a:solidFill xmlns:a="http://schemas.openxmlformats.org/drawingml/2006/main">
          <a:srgbClr val="FFFDF8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4" name="eyebrow-Organize before translating">
            <a:extLst xmlns:a="http://schemas.openxmlformats.org/drawingml/2006/main">
              <a:ext uri="{FF2B5EF4-FFF2-40B4-BE49-F238E27FC236}">
                <a16:creationId xmlns:a16="http://schemas.microsoft.com/office/drawing/2014/main" id="{ADBB562F-EB57-4176-AE1F-2ABABB452FB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95300"/>
            <a:ext cx="4762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36A55"/>
                </a:solidFill>
              </a:defRPr>
            </a:pPr>
            <a:r>
              <a:rPr sz="975" b="1">
                <a:solidFill>
                  <a:srgbClr val="236A55"/>
                </a:solidFill>
              </a:rPr>
              <a:t>ORGANIZE BEFORE TRANSLATING</a:t>
            </a:r>
          </a:p>
        </p:txBody>
      </p:sp>
      <p:sp>
        <p:nvSpPr>
          <p:cNvPr id="2" name="title-Organize before translating">
            <a:extLst xmlns:a="http://schemas.openxmlformats.org/drawingml/2006/main">
              <a:ext uri="{FF2B5EF4-FFF2-40B4-BE49-F238E27FC236}">
                <a16:creationId xmlns:a16="http://schemas.microsoft.com/office/drawing/2014/main" id="{038A520A-C903-4B8A-A7D6-EE84DE0E2E2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800100"/>
            <a:ext cx="10287000" cy="704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850" b="1">
                <a:solidFill>
                  <a:srgbClr val="174C3C"/>
                </a:solidFill>
              </a:defRPr>
            </a:pPr>
            <a:r>
              <a:rPr sz="2850" b="1">
                <a:solidFill>
                  <a:srgbClr val="174C3C"/>
                </a:solidFill>
              </a:rPr>
              <a:t>A named project preserves context and history</a:t>
            </a:r>
          </a:p>
        </p:txBody>
      </p:sp>
      <p:pic>
        <p:nvPicPr>
          <p:cNvPr id="1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5742a6a2df4c46eb"/>
          <a:stretch xmlns:a="http://schemas.openxmlformats.org/drawingml/2006/main"/>
        </p:blipFill>
        <p:spPr>
          <a:xfrm xmlns:a="http://schemas.openxmlformats.org/drawingml/2006/main">
            <a:off x="1981200" y="1600200"/>
            <a:ext cx="3371850" cy="4495800"/>
          </a:xfrm>
          <a:prstGeom xmlns:a="http://schemas.openxmlformats.org/drawingml/2006/main" prst="roundRect">
            <a:avLst>
              <a:gd name="adj" fmla="val 2542"/>
            </a:avLst>
          </a:prstGeom>
        </p:spPr>
      </p:pic>
      <p:sp>
        <p:nvSpPr>
          <p:cNvPr id="4" name="project-copy-field">
            <a:extLst xmlns:a="http://schemas.openxmlformats.org/drawingml/2006/main">
              <a:ext uri="{FF2B5EF4-FFF2-40B4-BE49-F238E27FC236}">
                <a16:creationId xmlns:a16="http://schemas.microsoft.com/office/drawing/2014/main" id="{A8821634-BEDC-4FA2-9483-DE06E71DEB6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1771650"/>
            <a:ext cx="4286250" cy="3981450"/>
          </a:xfrm>
          <a:prstGeom xmlns:a="http://schemas.openxmlformats.org/drawingml/2006/main" prst="roundRect">
            <a:avLst>
              <a:gd name="adj" fmla="val 3828"/>
            </a:avLst>
          </a:prstGeom>
          <a:solidFill xmlns:a="http://schemas.openxmlformats.org/drawingml/2006/main">
            <a:srgbClr val="DDF5EC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5" name="project-copy-title">
            <a:extLst xmlns:a="http://schemas.openxmlformats.org/drawingml/2006/main">
              <a:ext uri="{FF2B5EF4-FFF2-40B4-BE49-F238E27FC236}">
                <a16:creationId xmlns:a16="http://schemas.microsoft.com/office/drawing/2014/main" id="{84A0CB3E-B32F-41D8-BA36-CF9F8FE9E73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86650" y="2152650"/>
            <a:ext cx="352425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100" b="1">
                <a:solidFill>
                  <a:srgbClr val="174C3C"/>
                </a:solidFill>
              </a:defRPr>
            </a:pPr>
            <a:r>
              <a:rPr sz="2100" b="1">
                <a:solidFill>
                  <a:srgbClr val="174C3C"/>
                </a:solidFill>
              </a:rPr>
              <a:t>One source, one coherent workspace</a:t>
            </a:r>
          </a:p>
        </p:txBody>
      </p:sp>
      <p:sp>
        <p:nvSpPr>
          <p:cNvPr id="6" name="project-1-dot">
            <a:extLst xmlns:a="http://schemas.openxmlformats.org/drawingml/2006/main">
              <a:ext uri="{FF2B5EF4-FFF2-40B4-BE49-F238E27FC236}">
                <a16:creationId xmlns:a16="http://schemas.microsoft.com/office/drawing/2014/main" id="{AC5D8446-4BD3-495E-AF86-1E659CD1F75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86650" y="3352800"/>
            <a:ext cx="114300" cy="1143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9DE9C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7" name="project-1">
            <a:extLst xmlns:a="http://schemas.openxmlformats.org/drawingml/2006/main">
              <a:ext uri="{FF2B5EF4-FFF2-40B4-BE49-F238E27FC236}">
                <a16:creationId xmlns:a16="http://schemas.microsoft.com/office/drawing/2014/main" id="{7C684711-5941-4D7D-8A7A-961EBC64A41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734300" y="3276600"/>
            <a:ext cx="31813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500" b="0">
                <a:solidFill>
                  <a:srgbClr val="1E2925"/>
                </a:solidFill>
              </a:defRPr>
            </a:pPr>
            <a:r>
              <a:rPr sz="1500" b="0">
                <a:solidFill>
                  <a:srgbClr val="1E2925"/>
                </a:solidFill>
              </a:rPr>
              <a:t>Pages, translations, tags, and review items stay together.</a:t>
            </a:r>
          </a:p>
        </p:txBody>
      </p:sp>
      <p:sp>
        <p:nvSpPr>
          <p:cNvPr id="8" name="project-2-dot">
            <a:extLst xmlns:a="http://schemas.openxmlformats.org/drawingml/2006/main">
              <a:ext uri="{FF2B5EF4-FFF2-40B4-BE49-F238E27FC236}">
                <a16:creationId xmlns:a16="http://schemas.microsoft.com/office/drawing/2014/main" id="{3FD0E6CB-414D-42EA-8ED1-15684530B4A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86650" y="4171950"/>
            <a:ext cx="114300" cy="1143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9DE9C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9" name="project-2">
            <a:extLst xmlns:a="http://schemas.openxmlformats.org/drawingml/2006/main">
              <a:ext uri="{FF2B5EF4-FFF2-40B4-BE49-F238E27FC236}">
                <a16:creationId xmlns:a16="http://schemas.microsoft.com/office/drawing/2014/main" id="{809D992D-2952-4AF6-B58C-B443335CD58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734300" y="4095750"/>
            <a:ext cx="31813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500" b="0">
                <a:solidFill>
                  <a:srgbClr val="1E2925"/>
                </a:solidFill>
              </a:defRPr>
            </a:pPr>
            <a:r>
              <a:rPr sz="1500" b="0">
                <a:solidFill>
                  <a:srgbClr val="1E2925"/>
                </a:solidFill>
              </a:rPr>
              <a:t>The tutor can focus on the project being read.</a:t>
            </a:r>
          </a:p>
        </p:txBody>
      </p:sp>
      <p:sp>
        <p:nvSpPr>
          <p:cNvPr id="10" name="project-3-dot">
            <a:extLst xmlns:a="http://schemas.openxmlformats.org/drawingml/2006/main">
              <a:ext uri="{FF2B5EF4-FFF2-40B4-BE49-F238E27FC236}">
                <a16:creationId xmlns:a16="http://schemas.microsoft.com/office/drawing/2014/main" id="{93284CAE-E6D4-4C26-81E9-B60BEBBE1E1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86650" y="4991100"/>
            <a:ext cx="114300" cy="1143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9DE9C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1" name="project-3">
            <a:extLst xmlns:a="http://schemas.openxmlformats.org/drawingml/2006/main">
              <a:ext uri="{FF2B5EF4-FFF2-40B4-BE49-F238E27FC236}">
                <a16:creationId xmlns:a16="http://schemas.microsoft.com/office/drawing/2014/main" id="{D4307F1A-3E40-4F6B-A462-6A8874824D2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734300" y="4914900"/>
            <a:ext cx="31813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500" b="0">
                <a:solidFill>
                  <a:srgbClr val="1E2925"/>
                </a:solidFill>
              </a:defRPr>
            </a:pPr>
            <a:r>
              <a:rPr sz="1500" b="0">
                <a:solidFill>
                  <a:srgbClr val="1E2925"/>
                </a:solidFill>
              </a:rPr>
              <a:t>A named project is easier to export, back up, and return to.</a:t>
            </a:r>
          </a:p>
        </p:txBody>
      </p:sp>
      <p:sp>
        <p:nvSpPr>
          <p:cNvPr id="12" name="footer-4">
            <a:extLst xmlns:a="http://schemas.openxmlformats.org/drawingml/2006/main">
              <a:ext uri="{FF2B5EF4-FFF2-40B4-BE49-F238E27FC236}">
                <a16:creationId xmlns:a16="http://schemas.microsoft.com/office/drawing/2014/main" id="{EB112BA8-9E55-4E24-8026-4EB78FAB391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6496050"/>
            <a:ext cx="9810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0">
                <a:solidFill>
                  <a:srgbClr val="5D6C65"/>
                </a:solidFill>
              </a:defRPr>
            </a:pPr>
            <a:r>
              <a:rPr sz="900" b="0">
                <a:solidFill>
                  <a:srgbClr val="5D6C65"/>
                </a:solidFill>
              </a:rPr>
              <a:t>Torah and Chassidus Translate  •  Authenticated product walkthrough  •  AI output requires review</a:t>
            </a:r>
          </a:p>
        </p:txBody>
      </p:sp>
      <p:sp>
        <p:nvSpPr>
          <p:cNvPr id="13" name="page-4">
            <a:extLst xmlns:a="http://schemas.openxmlformats.org/drawingml/2006/main">
              <a:ext uri="{FF2B5EF4-FFF2-40B4-BE49-F238E27FC236}">
                <a16:creationId xmlns:a16="http://schemas.microsoft.com/office/drawing/2014/main" id="{902AE5D2-FC95-40C9-9B32-967C5FD6DF8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858500" y="6477000"/>
            <a:ext cx="6477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900" b="1">
                <a:solidFill>
                  <a:srgbClr val="174C3C"/>
                </a:solidFill>
              </a:defRPr>
            </a:pPr>
            <a:r>
              <a:rPr sz="900" b="1">
                <a:solidFill>
                  <a:srgbClr val="174C3C"/>
                </a:solidFill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736816131"/>
      </p:ext>
    </p:extLst>
  </p:cSld>
</p:sld>
</file>

<file path=ppt/slides/slide5.xml><?xml version="1.0" encoding="utf-8"?>
<p:sld xmlns:p="http://schemas.openxmlformats.org/presentationml/2006/main">
  <p:cSld>
    <p:bg>
      <p:bgPr>
        <a:solidFill xmlns:a="http://schemas.openxmlformats.org/drawingml/2006/main">
          <a:srgbClr val="F6F1E5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4" name="eyebrow-Prepare one page">
            <a:extLst xmlns:a="http://schemas.openxmlformats.org/drawingml/2006/main">
              <a:ext uri="{FF2B5EF4-FFF2-40B4-BE49-F238E27FC236}">
                <a16:creationId xmlns:a16="http://schemas.microsoft.com/office/drawing/2014/main" id="{9CC9DD42-D441-471F-B8C0-18BB58C4CB9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95300"/>
            <a:ext cx="4762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36A55"/>
                </a:solidFill>
              </a:defRPr>
            </a:pPr>
            <a:r>
              <a:rPr sz="975" b="1">
                <a:solidFill>
                  <a:srgbClr val="236A55"/>
                </a:solidFill>
              </a:rPr>
              <a:t>PREPARE ONE PAGE</a:t>
            </a:r>
          </a:p>
        </p:txBody>
      </p:sp>
      <p:sp>
        <p:nvSpPr>
          <p:cNvPr id="2" name="title-Prepare one page">
            <a:extLst xmlns:a="http://schemas.openxmlformats.org/drawingml/2006/main">
              <a:ext uri="{FF2B5EF4-FFF2-40B4-BE49-F238E27FC236}">
                <a16:creationId xmlns:a16="http://schemas.microsoft.com/office/drawing/2014/main" id="{70D2DCC8-411C-457C-84CB-3112017E3CF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800100"/>
            <a:ext cx="10287000" cy="704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850" b="1">
                <a:solidFill>
                  <a:srgbClr val="174C3C"/>
                </a:solidFill>
              </a:defRPr>
            </a:pPr>
            <a:r>
              <a:rPr sz="2850" b="1">
                <a:solidFill>
                  <a:srgbClr val="174C3C"/>
                </a:solidFill>
              </a:rPr>
              <a:t>Verify the image, OCR, and page identity</a:t>
            </a:r>
          </a:p>
        </p:txBody>
      </p:sp>
      <p:pic>
        <p:nvPicPr>
          <p:cNvPr id="1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a75b744455524ba0"/>
          <a:stretch xmlns:a="http://schemas.openxmlformats.org/drawingml/2006/main"/>
        </p:blipFill>
        <p:spPr>
          <a:xfrm xmlns:a="http://schemas.openxmlformats.org/drawingml/2006/main">
            <a:off x="2393156" y="1657350"/>
            <a:ext cx="3271838" cy="4362450"/>
          </a:xfrm>
          <a:prstGeom xmlns:a="http://schemas.openxmlformats.org/drawingml/2006/main" prst="roundRect">
            <a:avLst>
              <a:gd name="adj" fmla="val 2620"/>
            </a:avLst>
          </a:prstGeom>
        </p:spPr>
      </p:pic>
      <p:sp>
        <p:nvSpPr>
          <p:cNvPr id="4" name="verify-list">
            <a:extLst xmlns:a="http://schemas.openxmlformats.org/drawingml/2006/main">
              <a:ext uri="{FF2B5EF4-FFF2-40B4-BE49-F238E27FC236}">
                <a16:creationId xmlns:a16="http://schemas.microsoft.com/office/drawing/2014/main" id="{F890E32F-A45A-4B6C-B5C2-253BF3F3130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772400" y="1771650"/>
            <a:ext cx="3619500" cy="4000500"/>
          </a:xfrm>
          <a:prstGeom xmlns:a="http://schemas.openxmlformats.org/drawingml/2006/main" prst="roundRect">
            <a:avLst>
              <a:gd name="adj" fmla="val 4211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C9D6CF"/>
            </a:solidFill>
            <a:prstDash val="solid"/>
          </a:ln>
        </p:spPr>
      </p:sp>
      <p:sp>
        <p:nvSpPr>
          <p:cNvPr id="5" name="verify-list-title">
            <a:extLst xmlns:a="http://schemas.openxmlformats.org/drawingml/2006/main">
              <a:ext uri="{FF2B5EF4-FFF2-40B4-BE49-F238E27FC236}">
                <a16:creationId xmlns:a16="http://schemas.microsoft.com/office/drawing/2014/main" id="{5BDE3AC7-BF95-4E67-B920-1DD6E1661F8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96250" y="2114550"/>
            <a:ext cx="29718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174C3C"/>
                </a:solidFill>
              </a:defRPr>
            </a:pPr>
            <a:r>
              <a:rPr sz="1950" b="1">
                <a:solidFill>
                  <a:srgbClr val="174C3C"/>
                </a:solidFill>
              </a:rPr>
              <a:t>Three checks prevent expensive mistakes</a:t>
            </a:r>
          </a:p>
        </p:txBody>
      </p:sp>
      <p:sp>
        <p:nvSpPr>
          <p:cNvPr id="6" name="verify-1-dot">
            <a:extLst xmlns:a="http://schemas.openxmlformats.org/drawingml/2006/main">
              <a:ext uri="{FF2B5EF4-FFF2-40B4-BE49-F238E27FC236}">
                <a16:creationId xmlns:a16="http://schemas.microsoft.com/office/drawing/2014/main" id="{54BBB306-ECA9-4BFA-80C2-FA665FC0E36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96250" y="3276600"/>
            <a:ext cx="114300" cy="1143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9DE9C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7" name="verify-1">
            <a:extLst xmlns:a="http://schemas.openxmlformats.org/drawingml/2006/main">
              <a:ext uri="{FF2B5EF4-FFF2-40B4-BE49-F238E27FC236}">
                <a16:creationId xmlns:a16="http://schemas.microsoft.com/office/drawing/2014/main" id="{ACE60051-EE79-421F-A547-346C207C088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43900" y="3200400"/>
            <a:ext cx="266700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500" b="0">
                <a:solidFill>
                  <a:srgbClr val="1E2925"/>
                </a:solidFill>
              </a:defRPr>
            </a:pPr>
            <a:r>
              <a:rPr sz="1500" b="0">
                <a:solidFill>
                  <a:srgbClr val="1E2925"/>
                </a:solidFill>
              </a:rPr>
              <a:t>Image: retain the original and confirm orientation.</a:t>
            </a:r>
          </a:p>
        </p:txBody>
      </p:sp>
      <p:sp>
        <p:nvSpPr>
          <p:cNvPr id="8" name="verify-2-dot">
            <a:extLst xmlns:a="http://schemas.openxmlformats.org/drawingml/2006/main">
              <a:ext uri="{FF2B5EF4-FFF2-40B4-BE49-F238E27FC236}">
                <a16:creationId xmlns:a16="http://schemas.microsoft.com/office/drawing/2014/main" id="{78AFF41B-7AC8-41D9-8515-0947B7F4FDD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96250" y="4095750"/>
            <a:ext cx="114300" cy="1143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9DE9C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9" name="verify-2">
            <a:extLst xmlns:a="http://schemas.openxmlformats.org/drawingml/2006/main">
              <a:ext uri="{FF2B5EF4-FFF2-40B4-BE49-F238E27FC236}">
                <a16:creationId xmlns:a16="http://schemas.microsoft.com/office/drawing/2014/main" id="{CC35C35E-270D-40A3-814E-21AECB9A8B5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43900" y="4019550"/>
            <a:ext cx="266700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500" b="0">
                <a:solidFill>
                  <a:srgbClr val="1E2925"/>
                </a:solidFill>
              </a:defRPr>
            </a:pPr>
            <a:r>
              <a:rPr sz="1500" b="0">
                <a:solidFill>
                  <a:srgbClr val="1E2925"/>
                </a:solidFill>
              </a:rPr>
              <a:t>OCR: correct source text before it becomes prompt context.</a:t>
            </a:r>
          </a:p>
        </p:txBody>
      </p:sp>
      <p:sp>
        <p:nvSpPr>
          <p:cNvPr id="10" name="verify-3-dot">
            <a:extLst xmlns:a="http://schemas.openxmlformats.org/drawingml/2006/main">
              <a:ext uri="{FF2B5EF4-FFF2-40B4-BE49-F238E27FC236}">
                <a16:creationId xmlns:a16="http://schemas.microsoft.com/office/drawing/2014/main" id="{F88BC402-58F9-4B09-8BC1-68F82CE1DF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96250" y="4914900"/>
            <a:ext cx="114300" cy="1143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9DE9C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1" name="verify-3">
            <a:extLst xmlns:a="http://schemas.openxmlformats.org/drawingml/2006/main">
              <a:ext uri="{FF2B5EF4-FFF2-40B4-BE49-F238E27FC236}">
                <a16:creationId xmlns:a16="http://schemas.microsoft.com/office/drawing/2014/main" id="{FC6DD693-140F-4048-9426-47A426057A6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43900" y="4838700"/>
            <a:ext cx="266700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500" b="0">
                <a:solidFill>
                  <a:srgbClr val="1E2925"/>
                </a:solidFill>
              </a:defRPr>
            </a:pPr>
            <a:r>
              <a:rPr sz="1500" b="0">
                <a:solidFill>
                  <a:srgbClr val="1E2925"/>
                </a:solidFill>
              </a:rPr>
              <a:t>Identity: a standalone number is a printed page unless volume evidence is explicit.</a:t>
            </a:r>
          </a:p>
        </p:txBody>
      </p:sp>
      <p:sp>
        <p:nvSpPr>
          <p:cNvPr id="12" name="footer-5">
            <a:extLst xmlns:a="http://schemas.openxmlformats.org/drawingml/2006/main">
              <a:ext uri="{FF2B5EF4-FFF2-40B4-BE49-F238E27FC236}">
                <a16:creationId xmlns:a16="http://schemas.microsoft.com/office/drawing/2014/main" id="{5B63F417-FB59-4737-A041-34343E86FB4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6496050"/>
            <a:ext cx="9810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0">
                <a:solidFill>
                  <a:srgbClr val="5D6C65"/>
                </a:solidFill>
              </a:defRPr>
            </a:pPr>
            <a:r>
              <a:rPr sz="900" b="0">
                <a:solidFill>
                  <a:srgbClr val="5D6C65"/>
                </a:solidFill>
              </a:rPr>
              <a:t>Torah and Chassidus Translate  •  Authenticated product walkthrough  •  AI output requires review</a:t>
            </a:r>
          </a:p>
        </p:txBody>
      </p:sp>
      <p:sp>
        <p:nvSpPr>
          <p:cNvPr id="13" name="page-5">
            <a:extLst xmlns:a="http://schemas.openxmlformats.org/drawingml/2006/main">
              <a:ext uri="{FF2B5EF4-FFF2-40B4-BE49-F238E27FC236}">
                <a16:creationId xmlns:a16="http://schemas.microsoft.com/office/drawing/2014/main" id="{17A6BE9F-20D6-4D9E-9D6B-5B7F3E5644D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858500" y="6477000"/>
            <a:ext cx="6477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900" b="1">
                <a:solidFill>
                  <a:srgbClr val="174C3C"/>
                </a:solidFill>
              </a:defRPr>
            </a:pPr>
            <a:r>
              <a:rPr sz="900" b="1">
                <a:solidFill>
                  <a:srgbClr val="174C3C"/>
                </a:solidFill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1923578877"/>
      </p:ext>
    </p:extLst>
  </p:cSld>
</p:sld>
</file>

<file path=ppt/slides/slide6.xml><?xml version="1.0" encoding="utf-8"?>
<p:sld xmlns:p="http://schemas.openxmlformats.org/presentationml/2006/main">
  <p:cSld>
    <p:bg>
      <p:bgPr>
        <a:solidFill xmlns:a="http://schemas.openxmlformats.org/drawingml/2006/main">
          <a:srgbClr val="FFFDF8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9" name="eyebrow-Translation setup">
            <a:extLst xmlns:a="http://schemas.openxmlformats.org/drawingml/2006/main">
              <a:ext uri="{FF2B5EF4-FFF2-40B4-BE49-F238E27FC236}">
                <a16:creationId xmlns:a16="http://schemas.microsoft.com/office/drawing/2014/main" id="{033AC329-011E-42CD-AAD0-3E73462FE0B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95300"/>
            <a:ext cx="4762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36A55"/>
                </a:solidFill>
              </a:defRPr>
            </a:pPr>
            <a:r>
              <a:rPr sz="975" b="1">
                <a:solidFill>
                  <a:srgbClr val="236A55"/>
                </a:solidFill>
              </a:rPr>
              <a:t>TRANSLATION SETUP</a:t>
            </a:r>
          </a:p>
        </p:txBody>
      </p:sp>
      <p:sp>
        <p:nvSpPr>
          <p:cNvPr id="2" name="title-Translation setup">
            <a:extLst xmlns:a="http://schemas.openxmlformats.org/drawingml/2006/main">
              <a:ext uri="{FF2B5EF4-FFF2-40B4-BE49-F238E27FC236}">
                <a16:creationId xmlns:a16="http://schemas.microsoft.com/office/drawing/2014/main" id="{5FF82BF2-36F0-4E9B-9F05-EF5918FBE56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800100"/>
            <a:ext cx="10287000" cy="704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850" b="1">
                <a:solidFill>
                  <a:srgbClr val="174C3C"/>
                </a:solidFill>
              </a:defRPr>
            </a:pPr>
            <a:r>
              <a:rPr sz="2850" b="1">
                <a:solidFill>
                  <a:srgbClr val="174C3C"/>
                </a:solidFill>
              </a:rPr>
              <a:t>Test one page before committing time and provider cost</a:t>
            </a:r>
          </a:p>
        </p:txBody>
      </p:sp>
      <p:sp>
        <p:nvSpPr>
          <p:cNvPr id="3" name="run-frame">
            <a:extLst xmlns:a="http://schemas.openxmlformats.org/drawingml/2006/main">
              <a:ext uri="{FF2B5EF4-FFF2-40B4-BE49-F238E27FC236}">
                <a16:creationId xmlns:a16="http://schemas.microsoft.com/office/drawing/2014/main" id="{60C3E439-9311-46BD-BFD4-ABAD47FEC57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771650"/>
            <a:ext cx="10820400" cy="2571750"/>
          </a:xfrm>
          <a:prstGeom xmlns:a="http://schemas.openxmlformats.org/drawingml/2006/main" prst="roundRect">
            <a:avLst>
              <a:gd name="adj" fmla="val 5926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C9D6CF"/>
            </a:solidFill>
            <a:prstDash val="solid"/>
          </a:ln>
        </p:spPr>
      </p:sp>
      <p:pic>
        <p:nvPicPr>
          <p:cNvPr id="1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edde6ca6e7b94dfd"/>
          <a:stretch xmlns:a="http://schemas.openxmlformats.org/drawingml/2006/main"/>
        </p:blipFill>
        <p:spPr>
          <a:xfrm xmlns:a="http://schemas.openxmlformats.org/drawingml/2006/main">
            <a:off x="3942806" y="1962150"/>
            <a:ext cx="4306389" cy="2190750"/>
          </a:xfrm>
          <a:prstGeom xmlns:a="http://schemas.openxmlformats.org/drawingml/2006/main" prst="roundRect">
            <a:avLst>
              <a:gd name="adj" fmla="val 5217"/>
            </a:avLst>
          </a:prstGeom>
        </p:spPr>
      </p:pic>
      <p:sp>
        <p:nvSpPr>
          <p:cNvPr id="5" name="test-page-copy">
            <a:extLst xmlns:a="http://schemas.openxmlformats.org/drawingml/2006/main">
              <a:ext uri="{FF2B5EF4-FFF2-40B4-BE49-F238E27FC236}">
                <a16:creationId xmlns:a16="http://schemas.microsoft.com/office/drawing/2014/main" id="{7A1D0025-D2A4-45B4-A687-7135B46834E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" y="4743450"/>
            <a:ext cx="9982200" cy="781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875" b="1">
                <a:solidFill>
                  <a:srgbClr val="174C3C"/>
                </a:solidFill>
              </a:defRPr>
            </a:pPr>
            <a:r>
              <a:rPr sz="1875" b="1">
                <a:solidFill>
                  <a:srgbClr val="174C3C"/>
                </a:solidFill>
              </a:rPr>
              <a:t>Choose the provider, model, template, language, and quality deliberately. A representative test page confirms the workflow before a longer run.</a:t>
            </a:r>
          </a:p>
        </p:txBody>
      </p:sp>
      <p:sp>
        <p:nvSpPr>
          <p:cNvPr id="6" name="test-page-rule">
            <a:extLst xmlns:a="http://schemas.openxmlformats.org/drawingml/2006/main">
              <a:ext uri="{FF2B5EF4-FFF2-40B4-BE49-F238E27FC236}">
                <a16:creationId xmlns:a16="http://schemas.microsoft.com/office/drawing/2014/main" id="{9FC7EE38-C86B-496C-A410-DDD5F3ED3FC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67200" y="5772150"/>
            <a:ext cx="3657600" cy="76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9DE9C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7" name="footer-6">
            <a:extLst xmlns:a="http://schemas.openxmlformats.org/drawingml/2006/main">
              <a:ext uri="{FF2B5EF4-FFF2-40B4-BE49-F238E27FC236}">
                <a16:creationId xmlns:a16="http://schemas.microsoft.com/office/drawing/2014/main" id="{1BF28153-D8CF-42E0-977A-835920F17B3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6496050"/>
            <a:ext cx="9810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0">
                <a:solidFill>
                  <a:srgbClr val="5D6C65"/>
                </a:solidFill>
              </a:defRPr>
            </a:pPr>
            <a:r>
              <a:rPr sz="900" b="0">
                <a:solidFill>
                  <a:srgbClr val="5D6C65"/>
                </a:solidFill>
              </a:rPr>
              <a:t>Torah and Chassidus Translate  •  Authenticated product walkthrough  •  AI output requires review</a:t>
            </a:r>
          </a:p>
        </p:txBody>
      </p:sp>
      <p:sp>
        <p:nvSpPr>
          <p:cNvPr id="8" name="page-6">
            <a:extLst xmlns:a="http://schemas.openxmlformats.org/drawingml/2006/main">
              <a:ext uri="{FF2B5EF4-FFF2-40B4-BE49-F238E27FC236}">
                <a16:creationId xmlns:a16="http://schemas.microsoft.com/office/drawing/2014/main" id="{33B5232A-E1D1-4A6A-ADBD-D25FBEDDC28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858500" y="6477000"/>
            <a:ext cx="6477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900" b="1">
                <a:solidFill>
                  <a:srgbClr val="174C3C"/>
                </a:solidFill>
              </a:defRPr>
            </a:pPr>
            <a:r>
              <a:rPr sz="900" b="1">
                <a:solidFill>
                  <a:srgbClr val="174C3C"/>
                </a:solidFill>
              </a:rPr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1769280053"/>
      </p:ext>
    </p:extLst>
  </p:cSld>
</p:sld>
</file>

<file path=ppt/slides/slide7.xml><?xml version="1.0" encoding="utf-8"?>
<p:sld xmlns:p="http://schemas.openxmlformats.org/presentationml/2006/main">
  <p:cSld>
    <p:bg>
      <p:bgPr>
        <a:solidFill xmlns:a="http://schemas.openxmlformats.org/drawingml/2006/main">
          <a:srgbClr val="F6F1E5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6" name="eyebrow-Project-grounded study">
            <a:extLst xmlns:a="http://schemas.openxmlformats.org/drawingml/2006/main">
              <a:ext uri="{FF2B5EF4-FFF2-40B4-BE49-F238E27FC236}">
                <a16:creationId xmlns:a16="http://schemas.microsoft.com/office/drawing/2014/main" id="{B72D8685-BEE6-4010-BC58-1657EB90519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95300"/>
            <a:ext cx="4762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36A55"/>
                </a:solidFill>
              </a:defRPr>
            </a:pPr>
            <a:r>
              <a:rPr sz="975" b="1">
                <a:solidFill>
                  <a:srgbClr val="236A55"/>
                </a:solidFill>
              </a:rPr>
              <a:t>PROJECT-GROUNDED STUDY</a:t>
            </a:r>
          </a:p>
        </p:txBody>
      </p:sp>
      <p:sp>
        <p:nvSpPr>
          <p:cNvPr id="2" name="title-Project-grounded study">
            <a:extLst xmlns:a="http://schemas.openxmlformats.org/drawingml/2006/main">
              <a:ext uri="{FF2B5EF4-FFF2-40B4-BE49-F238E27FC236}">
                <a16:creationId xmlns:a16="http://schemas.microsoft.com/office/drawing/2014/main" id="{E8815CEE-081E-4A08-BED6-48777E19F3E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800100"/>
            <a:ext cx="10287000" cy="704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850" b="1">
                <a:solidFill>
                  <a:srgbClr val="174C3C"/>
                </a:solidFill>
              </a:defRPr>
            </a:pPr>
            <a:r>
              <a:rPr sz="2850" b="1">
                <a:solidFill>
                  <a:srgbClr val="174C3C"/>
                </a:solidFill>
              </a:rPr>
              <a:t>Learning continues after the first translation</a:t>
            </a:r>
          </a:p>
        </p:txBody>
      </p:sp>
      <p:pic>
        <p:nvPicPr>
          <p:cNvPr id="2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2742e639f6d0432f"/>
          <a:stretch xmlns:a="http://schemas.openxmlformats.org/drawingml/2006/main"/>
        </p:blipFill>
        <p:spPr>
          <a:xfrm xmlns:a="http://schemas.openxmlformats.org/drawingml/2006/main">
            <a:off x="723900" y="1851911"/>
            <a:ext cx="6667500" cy="3230378"/>
          </a:xfrm>
          <a:prstGeom xmlns:a="http://schemas.openxmlformats.org/drawingml/2006/main" prst="roundRect">
            <a:avLst>
              <a:gd name="adj" fmla="val 3226"/>
            </a:avLst>
          </a:prstGeom>
        </p:spPr>
      </p:pic>
      <p:sp>
        <p:nvSpPr>
          <p:cNvPr id="4" name="loop-arrow-0">
            <a:extLst xmlns:a="http://schemas.openxmlformats.org/drawingml/2006/main">
              <a:ext uri="{FF2B5EF4-FFF2-40B4-BE49-F238E27FC236}">
                <a16:creationId xmlns:a16="http://schemas.microsoft.com/office/drawing/2014/main" id="{81E3EBE2-2323-49B8-AE9A-4BBC6D05A89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866900" y="5753100"/>
            <a:ext cx="45720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800" b="1">
                <a:solidFill>
                  <a:srgbClr val="5D6C65"/>
                </a:solidFill>
              </a:defRPr>
            </a:pPr>
            <a:r>
              <a:rPr sz="1800" b="1">
                <a:solidFill>
                  <a:srgbClr val="5D6C65"/>
                </a:solidFill>
              </a:rPr>
              <a:t>→</a:t>
            </a:r>
          </a:p>
        </p:txBody>
      </p:sp>
      <p:sp>
        <p:nvSpPr>
          <p:cNvPr id="5" name="loop-arrow-1">
            <a:extLst xmlns:a="http://schemas.openxmlformats.org/drawingml/2006/main">
              <a:ext uri="{FF2B5EF4-FFF2-40B4-BE49-F238E27FC236}">
                <a16:creationId xmlns:a16="http://schemas.microsoft.com/office/drawing/2014/main" id="{3EE8BADC-7BD1-4CBA-9990-D8704C7EF19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581400" y="5753100"/>
            <a:ext cx="45720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800" b="1">
                <a:solidFill>
                  <a:srgbClr val="5D6C65"/>
                </a:solidFill>
              </a:defRPr>
            </a:pPr>
            <a:r>
              <a:rPr sz="1800" b="1">
                <a:solidFill>
                  <a:srgbClr val="5D6C65"/>
                </a:solidFill>
              </a:rPr>
              <a:t>→</a:t>
            </a:r>
          </a:p>
        </p:txBody>
      </p:sp>
      <p:sp>
        <p:nvSpPr>
          <p:cNvPr id="6" name="loop-arrow-2">
            <a:extLst xmlns:a="http://schemas.openxmlformats.org/drawingml/2006/main">
              <a:ext uri="{FF2B5EF4-FFF2-40B4-BE49-F238E27FC236}">
                <a16:creationId xmlns:a16="http://schemas.microsoft.com/office/drawing/2014/main" id="{E302BCAC-E9A4-4BCB-A676-5EC0FB47C4A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95900" y="5753100"/>
            <a:ext cx="45720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800" b="1">
                <a:solidFill>
                  <a:srgbClr val="5D6C65"/>
                </a:solidFill>
              </a:defRPr>
            </a:pPr>
            <a:r>
              <a:rPr sz="1800" b="1">
                <a:solidFill>
                  <a:srgbClr val="5D6C65"/>
                </a:solidFill>
              </a:rPr>
              <a:t>→</a:t>
            </a:r>
          </a:p>
        </p:txBody>
      </p:sp>
      <p:sp>
        <p:nvSpPr>
          <p:cNvPr id="7" name="loop-arrow-3">
            <a:extLst xmlns:a="http://schemas.openxmlformats.org/drawingml/2006/main">
              <a:ext uri="{FF2B5EF4-FFF2-40B4-BE49-F238E27FC236}">
                <a16:creationId xmlns:a16="http://schemas.microsoft.com/office/drawing/2014/main" id="{9E46BA6E-AF26-4900-9450-31453608609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10400" y="5753100"/>
            <a:ext cx="45720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800" b="1">
                <a:solidFill>
                  <a:srgbClr val="5D6C65"/>
                </a:solidFill>
              </a:defRPr>
            </a:pPr>
            <a:r>
              <a:rPr sz="1800" b="1">
                <a:solidFill>
                  <a:srgbClr val="5D6C65"/>
                </a:solidFill>
              </a:rPr>
              <a:t>→</a:t>
            </a:r>
          </a:p>
        </p:txBody>
      </p:sp>
      <p:sp>
        <p:nvSpPr>
          <p:cNvPr id="8" name="loop-arrow-4">
            <a:extLst xmlns:a="http://schemas.openxmlformats.org/drawingml/2006/main">
              <a:ext uri="{FF2B5EF4-FFF2-40B4-BE49-F238E27FC236}">
                <a16:creationId xmlns:a16="http://schemas.microsoft.com/office/drawing/2014/main" id="{044F4FE8-473D-46F1-BAAA-A1899A28743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24900" y="5753100"/>
            <a:ext cx="45720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800" b="1">
                <a:solidFill>
                  <a:srgbClr val="5D6C65"/>
                </a:solidFill>
              </a:defRPr>
            </a:pPr>
            <a:r>
              <a:rPr sz="1800" b="1">
                <a:solidFill>
                  <a:srgbClr val="5D6C65"/>
                </a:solidFill>
              </a:rPr>
              <a:t>→</a:t>
            </a:r>
          </a:p>
        </p:txBody>
      </p:sp>
      <p:sp>
        <p:nvSpPr>
          <p:cNvPr id="9" name="loop-step-0">
            <a:extLst xmlns:a="http://schemas.openxmlformats.org/drawingml/2006/main">
              <a:ext uri="{FF2B5EF4-FFF2-40B4-BE49-F238E27FC236}">
                <a16:creationId xmlns:a16="http://schemas.microsoft.com/office/drawing/2014/main" id="{C6328AD8-CD42-48A6-91C9-A59C4080AF8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5581650"/>
            <a:ext cx="1066800" cy="590550"/>
          </a:xfrm>
          <a:prstGeom xmlns:a="http://schemas.openxmlformats.org/drawingml/2006/main" prst="roundRect">
            <a:avLst>
              <a:gd name="adj" fmla="val 19355"/>
            </a:avLst>
          </a:prstGeom>
          <a:solidFill xmlns:a="http://schemas.openxmlformats.org/drawingml/2006/main">
            <a:srgbClr val="DDF5EC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0" name="loop-step-text-0">
            <a:extLst xmlns:a="http://schemas.openxmlformats.org/drawingml/2006/main">
              <a:ext uri="{FF2B5EF4-FFF2-40B4-BE49-F238E27FC236}">
                <a16:creationId xmlns:a16="http://schemas.microsoft.com/office/drawing/2014/main" id="{1280D76F-910F-41E8-AE8B-AD11D823F6B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5753100"/>
            <a:ext cx="10668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275" b="1">
                <a:solidFill>
                  <a:srgbClr val="174C3C"/>
                </a:solidFill>
              </a:defRPr>
            </a:pPr>
            <a:r>
              <a:rPr sz="1275" b="1">
                <a:solidFill>
                  <a:srgbClr val="174C3C"/>
                </a:solidFill>
              </a:rPr>
              <a:t>See</a:t>
            </a:r>
          </a:p>
        </p:txBody>
      </p:sp>
      <p:sp>
        <p:nvSpPr>
          <p:cNvPr id="11" name="loop-step-1">
            <a:extLst xmlns:a="http://schemas.openxmlformats.org/drawingml/2006/main">
              <a:ext uri="{FF2B5EF4-FFF2-40B4-BE49-F238E27FC236}">
                <a16:creationId xmlns:a16="http://schemas.microsoft.com/office/drawing/2014/main" id="{001F25EA-890C-48BE-AB03-388ED5A97D6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533650" y="5581650"/>
            <a:ext cx="1066800" cy="590550"/>
          </a:xfrm>
          <a:prstGeom xmlns:a="http://schemas.openxmlformats.org/drawingml/2006/main" prst="roundRect">
            <a:avLst>
              <a:gd name="adj" fmla="val 19355"/>
            </a:avLst>
          </a:prstGeom>
          <a:solidFill xmlns:a="http://schemas.openxmlformats.org/drawingml/2006/main">
            <a:srgbClr val="DDF5EC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2" name="loop-step-text-1">
            <a:extLst xmlns:a="http://schemas.openxmlformats.org/drawingml/2006/main">
              <a:ext uri="{FF2B5EF4-FFF2-40B4-BE49-F238E27FC236}">
                <a16:creationId xmlns:a16="http://schemas.microsoft.com/office/drawing/2014/main" id="{80CD65E5-7A8F-470B-8F8D-91E7BF19593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533650" y="5753100"/>
            <a:ext cx="10668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275" b="1">
                <a:solidFill>
                  <a:srgbClr val="174C3C"/>
                </a:solidFill>
              </a:defRPr>
            </a:pPr>
            <a:r>
              <a:rPr sz="1275" b="1">
                <a:solidFill>
                  <a:srgbClr val="174C3C"/>
                </a:solidFill>
              </a:rPr>
              <a:t>First pass</a:t>
            </a:r>
          </a:p>
        </p:txBody>
      </p:sp>
      <p:sp>
        <p:nvSpPr>
          <p:cNvPr id="13" name="loop-step-2">
            <a:extLst xmlns:a="http://schemas.openxmlformats.org/drawingml/2006/main">
              <a:ext uri="{FF2B5EF4-FFF2-40B4-BE49-F238E27FC236}">
                <a16:creationId xmlns:a16="http://schemas.microsoft.com/office/drawing/2014/main" id="{E6B00A58-A2C1-4F16-973D-252E5014A99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48150" y="5581650"/>
            <a:ext cx="1066800" cy="590550"/>
          </a:xfrm>
          <a:prstGeom xmlns:a="http://schemas.openxmlformats.org/drawingml/2006/main" prst="roundRect">
            <a:avLst>
              <a:gd name="adj" fmla="val 19355"/>
            </a:avLst>
          </a:prstGeom>
          <a:solidFill xmlns:a="http://schemas.openxmlformats.org/drawingml/2006/main">
            <a:srgbClr val="9DE9C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4" name="loop-step-text-2">
            <a:extLst xmlns:a="http://schemas.openxmlformats.org/drawingml/2006/main">
              <a:ext uri="{FF2B5EF4-FFF2-40B4-BE49-F238E27FC236}">
                <a16:creationId xmlns:a16="http://schemas.microsoft.com/office/drawing/2014/main" id="{A221F191-34AD-470F-9450-CC02EF9E6BB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48150" y="5753100"/>
            <a:ext cx="10668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275" b="1">
                <a:solidFill>
                  <a:srgbClr val="174C3C"/>
                </a:solidFill>
              </a:defRPr>
            </a:pPr>
            <a:r>
              <a:rPr sz="1275" b="1">
                <a:solidFill>
                  <a:srgbClr val="174C3C"/>
                </a:solidFill>
              </a:rPr>
              <a:t>Verify</a:t>
            </a:r>
          </a:p>
        </p:txBody>
      </p:sp>
      <p:sp>
        <p:nvSpPr>
          <p:cNvPr id="15" name="loop-step-3">
            <a:extLst xmlns:a="http://schemas.openxmlformats.org/drawingml/2006/main">
              <a:ext uri="{FF2B5EF4-FFF2-40B4-BE49-F238E27FC236}">
                <a16:creationId xmlns:a16="http://schemas.microsoft.com/office/drawing/2014/main" id="{BD86C462-B898-4AA5-9094-B536DA56528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62650" y="5581650"/>
            <a:ext cx="1066800" cy="590550"/>
          </a:xfrm>
          <a:prstGeom xmlns:a="http://schemas.openxmlformats.org/drawingml/2006/main" prst="roundRect">
            <a:avLst>
              <a:gd name="adj" fmla="val 19355"/>
            </a:avLst>
          </a:prstGeom>
          <a:solidFill xmlns:a="http://schemas.openxmlformats.org/drawingml/2006/main">
            <a:srgbClr val="9DE9C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6" name="loop-step-text-3">
            <a:extLst xmlns:a="http://schemas.openxmlformats.org/drawingml/2006/main">
              <a:ext uri="{FF2B5EF4-FFF2-40B4-BE49-F238E27FC236}">
                <a16:creationId xmlns:a16="http://schemas.microsoft.com/office/drawing/2014/main" id="{7E55BBE3-A889-4E32-8626-ACCFFAF455D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62650" y="5753100"/>
            <a:ext cx="10668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275" b="1">
                <a:solidFill>
                  <a:srgbClr val="174C3C"/>
                </a:solidFill>
              </a:defRPr>
            </a:pPr>
            <a:r>
              <a:rPr sz="1275" b="1">
                <a:solidFill>
                  <a:srgbClr val="174C3C"/>
                </a:solidFill>
              </a:rPr>
              <a:t>Ask</a:t>
            </a:r>
          </a:p>
        </p:txBody>
      </p:sp>
      <p:sp>
        <p:nvSpPr>
          <p:cNvPr id="17" name="loop-step-4">
            <a:extLst xmlns:a="http://schemas.openxmlformats.org/drawingml/2006/main">
              <a:ext uri="{FF2B5EF4-FFF2-40B4-BE49-F238E27FC236}">
                <a16:creationId xmlns:a16="http://schemas.microsoft.com/office/drawing/2014/main" id="{D598F98E-CFFA-4AD9-B89E-E8A854FA5B3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77150" y="5581650"/>
            <a:ext cx="1066800" cy="590550"/>
          </a:xfrm>
          <a:prstGeom xmlns:a="http://schemas.openxmlformats.org/drawingml/2006/main" prst="roundRect">
            <a:avLst>
              <a:gd name="adj" fmla="val 19355"/>
            </a:avLst>
          </a:prstGeom>
          <a:solidFill xmlns:a="http://schemas.openxmlformats.org/drawingml/2006/main">
            <a:srgbClr val="DDF5EC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8" name="loop-step-text-4">
            <a:extLst xmlns:a="http://schemas.openxmlformats.org/drawingml/2006/main">
              <a:ext uri="{FF2B5EF4-FFF2-40B4-BE49-F238E27FC236}">
                <a16:creationId xmlns:a16="http://schemas.microsoft.com/office/drawing/2014/main" id="{32367DA1-CB48-4C29-BCE6-8CA2709BCCC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77150" y="5753100"/>
            <a:ext cx="10668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275" b="1">
                <a:solidFill>
                  <a:srgbClr val="174C3C"/>
                </a:solidFill>
              </a:defRPr>
            </a:pPr>
            <a:r>
              <a:rPr sz="1275" b="1">
                <a:solidFill>
                  <a:srgbClr val="174C3C"/>
                </a:solidFill>
              </a:rPr>
              <a:t>Save</a:t>
            </a:r>
          </a:p>
        </p:txBody>
      </p:sp>
      <p:sp>
        <p:nvSpPr>
          <p:cNvPr id="19" name="loop-step-5">
            <a:extLst xmlns:a="http://schemas.openxmlformats.org/drawingml/2006/main">
              <a:ext uri="{FF2B5EF4-FFF2-40B4-BE49-F238E27FC236}">
                <a16:creationId xmlns:a16="http://schemas.microsoft.com/office/drawing/2014/main" id="{B36E8A75-9D24-43ED-8C45-9DE07200BCD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91650" y="5581650"/>
            <a:ext cx="1066800" cy="590550"/>
          </a:xfrm>
          <a:prstGeom xmlns:a="http://schemas.openxmlformats.org/drawingml/2006/main" prst="roundRect">
            <a:avLst>
              <a:gd name="adj" fmla="val 19355"/>
            </a:avLst>
          </a:prstGeom>
          <a:solidFill xmlns:a="http://schemas.openxmlformats.org/drawingml/2006/main">
            <a:srgbClr val="DDF5EC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0" name="loop-step-text-5">
            <a:extLst xmlns:a="http://schemas.openxmlformats.org/drawingml/2006/main">
              <a:ext uri="{FF2B5EF4-FFF2-40B4-BE49-F238E27FC236}">
                <a16:creationId xmlns:a16="http://schemas.microsoft.com/office/drawing/2014/main" id="{32CEE04F-BD3C-41E1-8028-FD755D3218D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91650" y="5753100"/>
            <a:ext cx="10668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275" b="1">
                <a:solidFill>
                  <a:srgbClr val="174C3C"/>
                </a:solidFill>
              </a:defRPr>
            </a:pPr>
            <a:r>
              <a:rPr sz="1275" b="1">
                <a:solidFill>
                  <a:srgbClr val="174C3C"/>
                </a:solidFill>
              </a:rPr>
              <a:t>Return</a:t>
            </a:r>
          </a:p>
        </p:txBody>
      </p:sp>
      <p:sp>
        <p:nvSpPr>
          <p:cNvPr id="21" name="learning-copy">
            <a:extLst xmlns:a="http://schemas.openxmlformats.org/drawingml/2006/main">
              <a:ext uri="{FF2B5EF4-FFF2-40B4-BE49-F238E27FC236}">
                <a16:creationId xmlns:a16="http://schemas.microsoft.com/office/drawing/2014/main" id="{CDB572B7-D05E-46DB-9FD6-0046A19A621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48600" y="1771650"/>
            <a:ext cx="3562350" cy="3333750"/>
          </a:xfrm>
          <a:prstGeom xmlns:a="http://schemas.openxmlformats.org/drawingml/2006/main" prst="roundRect">
            <a:avLst>
              <a:gd name="adj" fmla="val 4571"/>
            </a:avLst>
          </a:prstGeom>
          <a:solidFill xmlns:a="http://schemas.openxmlformats.org/drawingml/2006/main">
            <a:srgbClr val="174C3C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learning-copy-title">
            <a:extLst xmlns:a="http://schemas.openxmlformats.org/drawingml/2006/main">
              <a:ext uri="{FF2B5EF4-FFF2-40B4-BE49-F238E27FC236}">
                <a16:creationId xmlns:a16="http://schemas.microsoft.com/office/drawing/2014/main" id="{2EF6340A-48DD-4CC1-80DB-520658DC4A7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72450" y="2152650"/>
            <a:ext cx="2914650" cy="781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100" b="1">
                <a:solidFill>
                  <a:srgbClr val="FFFFFF"/>
                </a:solidFill>
              </a:defRPr>
            </a:pPr>
            <a:r>
              <a:rPr sz="2100" b="1">
                <a:solidFill>
                  <a:srgbClr val="FFFFFF"/>
                </a:solidFill>
              </a:rPr>
              <a:t>Ask from the page in front of you</a:t>
            </a:r>
          </a:p>
        </p:txBody>
      </p:sp>
      <p:sp>
        <p:nvSpPr>
          <p:cNvPr id="23" name="learning-copy-body">
            <a:extLst xmlns:a="http://schemas.openxmlformats.org/drawingml/2006/main">
              <a:ext uri="{FF2B5EF4-FFF2-40B4-BE49-F238E27FC236}">
                <a16:creationId xmlns:a16="http://schemas.microsoft.com/office/drawing/2014/main" id="{E068222E-5F9B-4C86-AC45-0C81CBC9F99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72450" y="3181350"/>
            <a:ext cx="2914650" cy="1543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425" b="0">
                <a:solidFill>
                  <a:srgbClr val="FFFFFF"/>
                </a:solidFill>
              </a:defRPr>
            </a:pPr>
            <a:r>
              <a:rPr sz="1425" b="0">
                <a:solidFill>
                  <a:srgbClr val="FFFFFF"/>
                </a:solidFill>
              </a:rPr>
              <a:t>Request a simpler reading. Compare a phrase. Inspect a reference. Save a note. Add a passage to review.</a:t>
            </a:r>
          </a:p>
          <a:p xmlns:a="http://schemas.openxmlformats.org/drawingml/2006/main">
            <a:r>
              <a:t/>
            </a:r>
          </a:p>
          <a:p xmlns:a="http://schemas.openxmlformats.org/drawingml/2006/main">
            <a:pPr algn="l">
              <a:defRPr sz="1425" b="0">
                <a:solidFill>
                  <a:srgbClr val="FFFFFF"/>
                </a:solidFill>
              </a:defRPr>
            </a:pPr>
            <a:r>
              <a:rPr sz="1425" b="0">
                <a:solidFill>
                  <a:srgbClr val="FFFFFF"/>
                </a:solidFill>
              </a:rPr>
              <a:t>Consent comes before project-grounded cloud tutoring.</a:t>
            </a:r>
          </a:p>
        </p:txBody>
      </p:sp>
      <p:sp>
        <p:nvSpPr>
          <p:cNvPr id="24" name="footer-7">
            <a:extLst xmlns:a="http://schemas.openxmlformats.org/drawingml/2006/main">
              <a:ext uri="{FF2B5EF4-FFF2-40B4-BE49-F238E27FC236}">
                <a16:creationId xmlns:a16="http://schemas.microsoft.com/office/drawing/2014/main" id="{07F7E582-B49B-4C9D-9E51-5DE5C6B09DC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6496050"/>
            <a:ext cx="9810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0">
                <a:solidFill>
                  <a:srgbClr val="5D6C65"/>
                </a:solidFill>
              </a:defRPr>
            </a:pPr>
            <a:r>
              <a:rPr sz="900" b="0">
                <a:solidFill>
                  <a:srgbClr val="5D6C65"/>
                </a:solidFill>
              </a:rPr>
              <a:t>Torah and Chassidus Translate  •  Authenticated product walkthrough  •  AI output requires review</a:t>
            </a:r>
          </a:p>
        </p:txBody>
      </p:sp>
      <p:sp>
        <p:nvSpPr>
          <p:cNvPr id="25" name="page-7">
            <a:extLst xmlns:a="http://schemas.openxmlformats.org/drawingml/2006/main">
              <a:ext uri="{FF2B5EF4-FFF2-40B4-BE49-F238E27FC236}">
                <a16:creationId xmlns:a16="http://schemas.microsoft.com/office/drawing/2014/main" id="{2CBA6F69-E772-42AD-A298-48CBFCDCD16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858500" y="6477000"/>
            <a:ext cx="6477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900" b="1">
                <a:solidFill>
                  <a:srgbClr val="174C3C"/>
                </a:solidFill>
              </a:defRPr>
            </a:pPr>
            <a:r>
              <a:rPr sz="900" b="1">
                <a:solidFill>
                  <a:srgbClr val="174C3C"/>
                </a:solidFill>
              </a:rPr>
              <a:t>07</a:t>
            </a:r>
          </a:p>
        </p:txBody>
      </p:sp>
    </p:spTree>
    <p:extLst>
      <p:ext uri="{BB962C8B-B14F-4D97-AF65-F5344CB8AC3E}">
        <p14:creationId xmlns:p14="http://schemas.microsoft.com/office/powerpoint/2010/main" val="43165640"/>
      </p:ext>
    </p:extLst>
  </p:cSld>
</p:sld>
</file>

<file path=ppt/slides/slide8.xml><?xml version="1.0" encoding="utf-8"?>
<p:sld xmlns:p="http://schemas.openxmlformats.org/presentationml/2006/main">
  <p:cSld>
    <p:bg>
      <p:bgPr>
        <a:solidFill xmlns:a="http://schemas.openxmlformats.org/drawingml/2006/main">
          <a:srgbClr val="FFFDF8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5" name="eyebrow-Privacy and cost">
            <a:extLst xmlns:a="http://schemas.openxmlformats.org/drawingml/2006/main">
              <a:ext uri="{FF2B5EF4-FFF2-40B4-BE49-F238E27FC236}">
                <a16:creationId xmlns:a16="http://schemas.microsoft.com/office/drawing/2014/main" id="{659353E6-DBA1-4E43-9CF9-7BEDB7E8E79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95300"/>
            <a:ext cx="4762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36A55"/>
                </a:solidFill>
              </a:defRPr>
            </a:pPr>
            <a:r>
              <a:rPr sz="975" b="1">
                <a:solidFill>
                  <a:srgbClr val="236A55"/>
                </a:solidFill>
              </a:rPr>
              <a:t>PRIVACY AND COST</a:t>
            </a:r>
          </a:p>
        </p:txBody>
      </p:sp>
      <p:sp>
        <p:nvSpPr>
          <p:cNvPr id="2" name="title-Privacy and cost">
            <a:extLst xmlns:a="http://schemas.openxmlformats.org/drawingml/2006/main">
              <a:ext uri="{FF2B5EF4-FFF2-40B4-BE49-F238E27FC236}">
                <a16:creationId xmlns:a16="http://schemas.microsoft.com/office/drawing/2014/main" id="{F7C47B8E-4D6E-46D8-A042-1846C2FDEEF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800100"/>
            <a:ext cx="10287000" cy="704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850" b="1">
                <a:solidFill>
                  <a:srgbClr val="174C3C"/>
                </a:solidFill>
              </a:defRPr>
            </a:pPr>
            <a:r>
              <a:rPr sz="2850" b="1">
                <a:solidFill>
                  <a:srgbClr val="174C3C"/>
                </a:solidFill>
              </a:rPr>
              <a:t>Cloud tutoring requires informed consent and visible controls</a:t>
            </a:r>
          </a:p>
        </p:txBody>
      </p:sp>
      <p:pic>
        <p:nvPicPr>
          <p:cNvPr id="17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8f669d36e4fd4816"/>
          <a:stretch xmlns:a="http://schemas.openxmlformats.org/drawingml/2006/main"/>
        </p:blipFill>
        <p:spPr>
          <a:xfrm xmlns:a="http://schemas.openxmlformats.org/drawingml/2006/main">
            <a:off x="880110" y="1657350"/>
            <a:ext cx="5897880" cy="4286250"/>
          </a:xfrm>
          <a:prstGeom xmlns:a="http://schemas.openxmlformats.org/drawingml/2006/main" prst="roundRect">
            <a:avLst>
              <a:gd name="adj" fmla="val 2667"/>
            </a:avLst>
          </a:prstGeom>
        </p:spPr>
      </p:pic>
      <p:sp>
        <p:nvSpPr>
          <p:cNvPr id="4" name="control-copy">
            <a:extLst xmlns:a="http://schemas.openxmlformats.org/drawingml/2006/main">
              <a:ext uri="{FF2B5EF4-FFF2-40B4-BE49-F238E27FC236}">
                <a16:creationId xmlns:a16="http://schemas.microsoft.com/office/drawing/2014/main" id="{8D183DDA-25E1-4EF0-A525-273CF6F90F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10450" y="1752600"/>
            <a:ext cx="4000500" cy="3981450"/>
          </a:xfrm>
          <a:prstGeom xmlns:a="http://schemas.openxmlformats.org/drawingml/2006/main" prst="roundRect">
            <a:avLst>
              <a:gd name="adj" fmla="val 3828"/>
            </a:avLst>
          </a:prstGeom>
          <a:solidFill xmlns:a="http://schemas.openxmlformats.org/drawingml/2006/main">
            <a:srgbClr val="DDF5EC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5" name="control-1-dot">
            <a:extLst xmlns:a="http://schemas.openxmlformats.org/drawingml/2006/main">
              <a:ext uri="{FF2B5EF4-FFF2-40B4-BE49-F238E27FC236}">
                <a16:creationId xmlns:a16="http://schemas.microsoft.com/office/drawing/2014/main" id="{A57DED29-5CF8-4D46-A075-037EBAA49D7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753350" y="2190750"/>
            <a:ext cx="114300" cy="1143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9DE9C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6" name="control-1">
            <a:extLst xmlns:a="http://schemas.openxmlformats.org/drawingml/2006/main">
              <a:ext uri="{FF2B5EF4-FFF2-40B4-BE49-F238E27FC236}">
                <a16:creationId xmlns:a16="http://schemas.microsoft.com/office/drawing/2014/main" id="{ADE24AC1-12A0-405F-A1B7-279B13E30DB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01000" y="2114550"/>
            <a:ext cx="30670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500" b="0">
                <a:solidFill>
                  <a:srgbClr val="1E2925"/>
                </a:solidFill>
              </a:defRPr>
            </a:pPr>
            <a:r>
              <a:rPr sz="1500" b="0">
                <a:solidFill>
                  <a:srgbClr val="1E2925"/>
                </a:solidFill>
              </a:rPr>
              <a:t>Credentials use operating-system secure storage.</a:t>
            </a:r>
          </a:p>
        </p:txBody>
      </p:sp>
      <p:sp>
        <p:nvSpPr>
          <p:cNvPr id="7" name="control-2-dot">
            <a:extLst xmlns:a="http://schemas.openxmlformats.org/drawingml/2006/main">
              <a:ext uri="{FF2B5EF4-FFF2-40B4-BE49-F238E27FC236}">
                <a16:creationId xmlns:a16="http://schemas.microsoft.com/office/drawing/2014/main" id="{395E8EF0-2010-40CC-A9BD-994D9FAE738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753350" y="3009900"/>
            <a:ext cx="114300" cy="1143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9DE9C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8" name="control-2">
            <a:extLst xmlns:a="http://schemas.openxmlformats.org/drawingml/2006/main">
              <a:ext uri="{FF2B5EF4-FFF2-40B4-BE49-F238E27FC236}">
                <a16:creationId xmlns:a16="http://schemas.microsoft.com/office/drawing/2014/main" id="{933D72FC-B9B7-4AFB-9D07-198BB98149A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01000" y="2933700"/>
            <a:ext cx="30670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500" b="0">
                <a:solidFill>
                  <a:srgbClr val="1E2925"/>
                </a:solidFill>
              </a:defRPr>
            </a:pPr>
            <a:r>
              <a:rPr sz="1500" b="0">
                <a:solidFill>
                  <a:srgbClr val="1E2925"/>
                </a:solidFill>
              </a:rPr>
              <a:t>Cloud requests send required text, images, or audio to the selected provider.</a:t>
            </a:r>
          </a:p>
        </p:txBody>
      </p:sp>
      <p:sp>
        <p:nvSpPr>
          <p:cNvPr id="9" name="control-3-dot">
            <a:extLst xmlns:a="http://schemas.openxmlformats.org/drawingml/2006/main">
              <a:ext uri="{FF2B5EF4-FFF2-40B4-BE49-F238E27FC236}">
                <a16:creationId xmlns:a16="http://schemas.microsoft.com/office/drawing/2014/main" id="{FEF90459-F5BA-489D-A8BE-8C43BEEC548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753350" y="4019550"/>
            <a:ext cx="114300" cy="1143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9DE9C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0" name="control-3">
            <a:extLst xmlns:a="http://schemas.openxmlformats.org/drawingml/2006/main">
              <a:ext uri="{FF2B5EF4-FFF2-40B4-BE49-F238E27FC236}">
                <a16:creationId xmlns:a16="http://schemas.microsoft.com/office/drawing/2014/main" id="{4EB9718C-B3DD-47B1-8DFD-C1D1A09B90A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01000" y="3943350"/>
            <a:ext cx="30670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500" b="0">
                <a:solidFill>
                  <a:srgbClr val="1E2925"/>
                </a:solidFill>
              </a:defRPr>
            </a:pPr>
            <a:r>
              <a:rPr sz="1500" b="0">
                <a:solidFill>
                  <a:srgbClr val="1E2925"/>
                </a:solidFill>
              </a:rPr>
              <a:t>Provider invoices are authoritative; app costs are estimates.</a:t>
            </a:r>
          </a:p>
        </p:txBody>
      </p:sp>
      <p:sp>
        <p:nvSpPr>
          <p:cNvPr id="11" name="control-4-dot">
            <a:extLst xmlns:a="http://schemas.openxmlformats.org/drawingml/2006/main">
              <a:ext uri="{FF2B5EF4-FFF2-40B4-BE49-F238E27FC236}">
                <a16:creationId xmlns:a16="http://schemas.microsoft.com/office/drawing/2014/main" id="{91C51B86-EB6C-4FCB-AC3E-4617D0CB13F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753350" y="4838700"/>
            <a:ext cx="114300" cy="1143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9DE9C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2" name="control-4">
            <a:extLst xmlns:a="http://schemas.openxmlformats.org/drawingml/2006/main">
              <a:ext uri="{FF2B5EF4-FFF2-40B4-BE49-F238E27FC236}">
                <a16:creationId xmlns:a16="http://schemas.microsoft.com/office/drawing/2014/main" id="{0AA36805-1CE2-48F3-BF69-62779EDB6BE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01000" y="4762500"/>
            <a:ext cx="30670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500" b="0">
                <a:solidFill>
                  <a:srgbClr val="1E2925"/>
                </a:solidFill>
              </a:defRPr>
            </a:pPr>
            <a:r>
              <a:rPr sz="1500" b="0">
                <a:solidFill>
                  <a:srgbClr val="1E2925"/>
                </a:solidFill>
              </a:rPr>
              <a:t>Voice may price text and audio separately; transcript storage is configurable.</a:t>
            </a:r>
          </a:p>
        </p:txBody>
      </p:sp>
      <p:sp>
        <p:nvSpPr>
          <p:cNvPr id="13" name="footer-8">
            <a:extLst xmlns:a="http://schemas.openxmlformats.org/drawingml/2006/main">
              <a:ext uri="{FF2B5EF4-FFF2-40B4-BE49-F238E27FC236}">
                <a16:creationId xmlns:a16="http://schemas.microsoft.com/office/drawing/2014/main" id="{DA4056A7-52E2-4596-A76D-4B05394E1FC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6496050"/>
            <a:ext cx="9810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0">
                <a:solidFill>
                  <a:srgbClr val="5D6C65"/>
                </a:solidFill>
              </a:defRPr>
            </a:pPr>
            <a:r>
              <a:rPr sz="900" b="0">
                <a:solidFill>
                  <a:srgbClr val="5D6C65"/>
                </a:solidFill>
              </a:rPr>
              <a:t>Torah and Chassidus Translate  •  Authenticated product walkthrough  •  AI output requires review</a:t>
            </a:r>
          </a:p>
        </p:txBody>
      </p:sp>
      <p:sp>
        <p:nvSpPr>
          <p:cNvPr id="14" name="page-8">
            <a:extLst xmlns:a="http://schemas.openxmlformats.org/drawingml/2006/main">
              <a:ext uri="{FF2B5EF4-FFF2-40B4-BE49-F238E27FC236}">
                <a16:creationId xmlns:a16="http://schemas.microsoft.com/office/drawing/2014/main" id="{179DC2C6-2125-47C7-B1C9-64756BC4F5A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858500" y="6477000"/>
            <a:ext cx="6477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900" b="1">
                <a:solidFill>
                  <a:srgbClr val="174C3C"/>
                </a:solidFill>
              </a:defRPr>
            </a:pPr>
            <a:r>
              <a:rPr sz="900" b="1">
                <a:solidFill>
                  <a:srgbClr val="174C3C"/>
                </a:solidFill>
              </a:rPr>
              <a:t>08</a:t>
            </a:r>
          </a:p>
        </p:txBody>
      </p:sp>
    </p:spTree>
    <p:extLst>
      <p:ext uri="{BB962C8B-B14F-4D97-AF65-F5344CB8AC3E}">
        <p14:creationId xmlns:p14="http://schemas.microsoft.com/office/powerpoint/2010/main" val="888127161"/>
      </p:ext>
    </p:extLst>
  </p:cSld>
</p:sld>
</file>

<file path=ppt/slides/slide9.xml><?xml version="1.0" encoding="utf-8"?>
<p:sld xmlns:p="http://schemas.openxmlformats.org/presentationml/2006/main">
  <p:cSld>
    <p:bg>
      <p:bgPr>
        <a:solidFill xmlns:a="http://schemas.openxmlformats.org/drawingml/2006/main">
          <a:srgbClr val="F6F1E5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7" name="eyebrow-Finish the workflow">
            <a:extLst xmlns:a="http://schemas.openxmlformats.org/drawingml/2006/main">
              <a:ext uri="{FF2B5EF4-FFF2-40B4-BE49-F238E27FC236}">
                <a16:creationId xmlns:a16="http://schemas.microsoft.com/office/drawing/2014/main" id="{4798BC97-C4FA-433B-859F-EF1E997EA30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95300"/>
            <a:ext cx="4762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36A55"/>
                </a:solidFill>
              </a:defRPr>
            </a:pPr>
            <a:r>
              <a:rPr sz="975" b="1">
                <a:solidFill>
                  <a:srgbClr val="236A55"/>
                </a:solidFill>
              </a:rPr>
              <a:t>FINISH THE WORKFLOW</a:t>
            </a:r>
          </a:p>
        </p:txBody>
      </p:sp>
      <p:sp>
        <p:nvSpPr>
          <p:cNvPr id="2" name="title-Finish the workflow">
            <a:extLst xmlns:a="http://schemas.openxmlformats.org/drawingml/2006/main">
              <a:ext uri="{FF2B5EF4-FFF2-40B4-BE49-F238E27FC236}">
                <a16:creationId xmlns:a16="http://schemas.microsoft.com/office/drawing/2014/main" id="{362E108B-C461-481B-BB6E-82ED460F65B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800100"/>
            <a:ext cx="10287000" cy="704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850" b="1">
                <a:solidFill>
                  <a:srgbClr val="174C3C"/>
                </a:solidFill>
              </a:defRPr>
            </a:pPr>
            <a:r>
              <a:rPr sz="2850" b="1">
                <a:solidFill>
                  <a:srgbClr val="174C3C"/>
                </a:solidFill>
              </a:rPr>
              <a:t>Exports and backup make the work portable and durable</a:t>
            </a:r>
          </a:p>
        </p:txBody>
      </p:sp>
      <p:sp>
        <p:nvSpPr>
          <p:cNvPr id="3" name="export-visual-field">
            <a:extLst xmlns:a="http://schemas.openxmlformats.org/drawingml/2006/main">
              <a:ext uri="{FF2B5EF4-FFF2-40B4-BE49-F238E27FC236}">
                <a16:creationId xmlns:a16="http://schemas.microsoft.com/office/drawing/2014/main" id="{D0F4E74D-7D2D-45C8-962E-A473D5F2C4F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733550"/>
            <a:ext cx="4914900" cy="4038600"/>
          </a:xfrm>
          <a:prstGeom xmlns:a="http://schemas.openxmlformats.org/drawingml/2006/main" prst="roundRect">
            <a:avLst>
              <a:gd name="adj" fmla="val 3774"/>
            </a:avLst>
          </a:prstGeom>
          <a:solidFill xmlns:a="http://schemas.openxmlformats.org/drawingml/2006/main">
            <a:srgbClr val="DDF5EC"/>
          </a:solidFill>
          <a:ln xmlns:a="http://schemas.openxmlformats.org/drawingml/2006/main" w="0">
            <a:noFill/>
            <a:prstDash val="solid"/>
          </a:ln>
        </p:spPr>
      </p:sp>
      <p:pic>
        <p:nvPicPr>
          <p:cNvPr id="20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df69b706e7c64154"/>
          <a:stretch xmlns:a="http://schemas.openxmlformats.org/drawingml/2006/main"/>
        </p:blipFill>
        <p:spPr>
          <a:xfrm xmlns:a="http://schemas.openxmlformats.org/drawingml/2006/main">
            <a:off x="2419350" y="2114550"/>
            <a:ext cx="1428750" cy="1428750"/>
          </a:xfrm>
          <a:prstGeom xmlns:a="http://schemas.openxmlformats.org/drawingml/2006/main" prst="roundRect">
            <a:avLst>
              <a:gd name="adj" fmla="val 8000"/>
            </a:avLst>
          </a:prstGeom>
        </p:spPr>
      </p:pic>
      <p:sp>
        <p:nvSpPr>
          <p:cNvPr id="5" name="export-formats">
            <a:extLst xmlns:a="http://schemas.openxmlformats.org/drawingml/2006/main">
              <a:ext uri="{FF2B5EF4-FFF2-40B4-BE49-F238E27FC236}">
                <a16:creationId xmlns:a16="http://schemas.microsoft.com/office/drawing/2014/main" id="{EADCAE88-E8D4-47D2-9C74-22306ACCCF5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4000500"/>
            <a:ext cx="4152900" cy="552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650" b="1">
                <a:solidFill>
                  <a:srgbClr val="174C3C"/>
                </a:solidFill>
              </a:defRPr>
            </a:pPr>
            <a:r>
              <a:rPr sz="1650" b="1">
                <a:solidFill>
                  <a:srgbClr val="174C3C"/>
                </a:solidFill>
              </a:rPr>
              <a:t>Reader PDF  •  Study Reader PDF  •  Markdown  •  DOCX  •  ZIP</a:t>
            </a:r>
          </a:p>
        </p:txBody>
      </p:sp>
      <p:sp>
        <p:nvSpPr>
          <p:cNvPr id="6" name="export-naming">
            <a:extLst xmlns:a="http://schemas.openxmlformats.org/drawingml/2006/main">
              <a:ext uri="{FF2B5EF4-FFF2-40B4-BE49-F238E27FC236}">
                <a16:creationId xmlns:a16="http://schemas.microsoft.com/office/drawing/2014/main" id="{471EA6F7-8EA4-4C04-A69E-BF3D5F1A04D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00150" y="4857750"/>
            <a:ext cx="3886200" cy="514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0">
                <a:solidFill>
                  <a:srgbClr val="5D6C65"/>
                </a:solidFill>
              </a:defRPr>
            </a:pPr>
            <a:r>
              <a:rPr sz="1350" b="0">
                <a:solidFill>
                  <a:srgbClr val="5D6C65"/>
                </a:solidFill>
              </a:rPr>
              <a:t>Content-specific filenames make exported study material recognizable later.</a:t>
            </a:r>
          </a:p>
        </p:txBody>
      </p:sp>
      <p:sp>
        <p:nvSpPr>
          <p:cNvPr id="7" name="backup-field">
            <a:extLst xmlns:a="http://schemas.openxmlformats.org/drawingml/2006/main">
              <a:ext uri="{FF2B5EF4-FFF2-40B4-BE49-F238E27FC236}">
                <a16:creationId xmlns:a16="http://schemas.microsoft.com/office/drawing/2014/main" id="{23EDB45E-4625-47E2-8AB7-72283E69F1A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76950" y="1733550"/>
            <a:ext cx="5334000" cy="4038600"/>
          </a:xfrm>
          <a:prstGeom xmlns:a="http://schemas.openxmlformats.org/drawingml/2006/main" prst="roundRect">
            <a:avLst>
              <a:gd name="adj" fmla="val 3774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C9D6CF"/>
            </a:solidFill>
            <a:prstDash val="solid"/>
          </a:ln>
        </p:spPr>
      </p:sp>
      <p:sp>
        <p:nvSpPr>
          <p:cNvPr id="8" name="backup-title">
            <a:extLst xmlns:a="http://schemas.openxmlformats.org/drawingml/2006/main">
              <a:ext uri="{FF2B5EF4-FFF2-40B4-BE49-F238E27FC236}">
                <a16:creationId xmlns:a16="http://schemas.microsoft.com/office/drawing/2014/main" id="{8680E0F1-B92D-4AB0-A5CE-1D3B1413049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0" y="2152650"/>
            <a:ext cx="4552950" cy="723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175" b="1">
                <a:solidFill>
                  <a:srgbClr val="174C3C"/>
                </a:solidFill>
              </a:defRPr>
            </a:pPr>
            <a:r>
              <a:rPr sz="2175" b="1">
                <a:solidFill>
                  <a:srgbClr val="174C3C"/>
                </a:solidFill>
              </a:rPr>
              <a:t>Protect the workspace—not only the document</a:t>
            </a:r>
          </a:p>
        </p:txBody>
      </p:sp>
      <p:sp>
        <p:nvSpPr>
          <p:cNvPr id="9" name="backup-1-dot">
            <a:extLst xmlns:a="http://schemas.openxmlformats.org/drawingml/2006/main">
              <a:ext uri="{FF2B5EF4-FFF2-40B4-BE49-F238E27FC236}">
                <a16:creationId xmlns:a16="http://schemas.microsoft.com/office/drawing/2014/main" id="{A9BF005E-6269-4C84-99B9-A6FA254B12C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0" y="3390900"/>
            <a:ext cx="114300" cy="1143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9DE9C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0" name="backup-1">
            <a:extLst xmlns:a="http://schemas.openxmlformats.org/drawingml/2006/main">
              <a:ext uri="{FF2B5EF4-FFF2-40B4-BE49-F238E27FC236}">
                <a16:creationId xmlns:a16="http://schemas.microsoft.com/office/drawing/2014/main" id="{C33002D5-125A-40B9-874D-08691D163AA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724650" y="3314700"/>
            <a:ext cx="40195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500" b="0">
                <a:solidFill>
                  <a:srgbClr val="1E2925"/>
                </a:solidFill>
              </a:defRPr>
            </a:pPr>
            <a:r>
              <a:rPr sz="1500" b="0">
                <a:solidFill>
                  <a:srgbClr val="1E2925"/>
                </a:solidFill>
              </a:rPr>
              <a:t>Back up source images, edited OCR, translations, tags, notes, and references.</a:t>
            </a:r>
          </a:p>
        </p:txBody>
      </p:sp>
      <p:sp>
        <p:nvSpPr>
          <p:cNvPr id="11" name="backup-2-dot">
            <a:extLst xmlns:a="http://schemas.openxmlformats.org/drawingml/2006/main">
              <a:ext uri="{FF2B5EF4-FFF2-40B4-BE49-F238E27FC236}">
                <a16:creationId xmlns:a16="http://schemas.microsoft.com/office/drawing/2014/main" id="{BF4AC19E-DA0C-4F30-A06C-34888E6A67F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0" y="4324350"/>
            <a:ext cx="114300" cy="1143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9DE9C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2" name="backup-2">
            <a:extLst xmlns:a="http://schemas.openxmlformats.org/drawingml/2006/main">
              <a:ext uri="{FF2B5EF4-FFF2-40B4-BE49-F238E27FC236}">
                <a16:creationId xmlns:a16="http://schemas.microsoft.com/office/drawing/2014/main" id="{9986E346-077F-490B-942C-99230C1F410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724650" y="4248150"/>
            <a:ext cx="40195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500" b="0">
                <a:solidFill>
                  <a:srgbClr val="1E2925"/>
                </a:solidFill>
              </a:defRPr>
            </a:pPr>
            <a:r>
              <a:rPr sz="1500" b="0">
                <a:solidFill>
                  <a:srgbClr val="1E2925"/>
                </a:solidFill>
              </a:rPr>
              <a:t>Use diagnostics and recovery controls before relying on a restored project.</a:t>
            </a:r>
          </a:p>
        </p:txBody>
      </p:sp>
      <p:sp>
        <p:nvSpPr>
          <p:cNvPr id="13" name="backup-3-dot">
            <a:extLst xmlns:a="http://schemas.openxmlformats.org/drawingml/2006/main">
              <a:ext uri="{FF2B5EF4-FFF2-40B4-BE49-F238E27FC236}">
                <a16:creationId xmlns:a16="http://schemas.microsoft.com/office/drawing/2014/main" id="{57C469F5-07BD-49F0-BE6E-1924AE1D26C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0" y="5257800"/>
            <a:ext cx="114300" cy="1143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9DE9C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4" name="backup-3">
            <a:extLst xmlns:a="http://schemas.openxmlformats.org/drawingml/2006/main">
              <a:ext uri="{FF2B5EF4-FFF2-40B4-BE49-F238E27FC236}">
                <a16:creationId xmlns:a16="http://schemas.microsoft.com/office/drawing/2014/main" id="{10FFD5AE-D9D1-4318-B753-9698829ABEB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724650" y="5181600"/>
            <a:ext cx="40195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500" b="0">
                <a:solidFill>
                  <a:srgbClr val="1E2925"/>
                </a:solidFill>
              </a:defRPr>
            </a:pPr>
            <a:r>
              <a:rPr sz="1500" b="0">
                <a:solidFill>
                  <a:srgbClr val="1E2925"/>
                </a:solidFill>
              </a:rPr>
              <a:t>Treat a PDF as a study copy; treat a verified backup as durable project state.</a:t>
            </a:r>
          </a:p>
        </p:txBody>
      </p:sp>
      <p:sp>
        <p:nvSpPr>
          <p:cNvPr id="15" name="footer-9">
            <a:extLst xmlns:a="http://schemas.openxmlformats.org/drawingml/2006/main">
              <a:ext uri="{FF2B5EF4-FFF2-40B4-BE49-F238E27FC236}">
                <a16:creationId xmlns:a16="http://schemas.microsoft.com/office/drawing/2014/main" id="{B9084AF4-A11F-4ECF-8141-02A08DBDAD7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6496050"/>
            <a:ext cx="9810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0">
                <a:solidFill>
                  <a:srgbClr val="5D6C65"/>
                </a:solidFill>
              </a:defRPr>
            </a:pPr>
            <a:r>
              <a:rPr sz="900" b="0">
                <a:solidFill>
                  <a:srgbClr val="5D6C65"/>
                </a:solidFill>
              </a:rPr>
              <a:t>Torah and Chassidus Translate  •  Authenticated product walkthrough  •  AI output requires review</a:t>
            </a:r>
          </a:p>
        </p:txBody>
      </p:sp>
      <p:sp>
        <p:nvSpPr>
          <p:cNvPr id="16" name="page-9">
            <a:extLst xmlns:a="http://schemas.openxmlformats.org/drawingml/2006/main">
              <a:ext uri="{FF2B5EF4-FFF2-40B4-BE49-F238E27FC236}">
                <a16:creationId xmlns:a16="http://schemas.microsoft.com/office/drawing/2014/main" id="{CE2828DD-6224-4008-950C-B3AE02E84EE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858500" y="6477000"/>
            <a:ext cx="6477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900" b="1">
                <a:solidFill>
                  <a:srgbClr val="174C3C"/>
                </a:solidFill>
              </a:defRPr>
            </a:pPr>
            <a:r>
              <a:rPr sz="900" b="1">
                <a:solidFill>
                  <a:srgbClr val="174C3C"/>
                </a:solidFill>
              </a:rPr>
              <a:t>09</a:t>
            </a:r>
          </a:p>
        </p:txBody>
      </p:sp>
    </p:spTree>
    <p:extLst>
      <p:ext uri="{BB962C8B-B14F-4D97-AF65-F5344CB8AC3E}">
        <p14:creationId xmlns:p14="http://schemas.microsoft.com/office/powerpoint/2010/main" val="129133661"/>
      </p:ext>
    </p:extLst>
  </p:cSld>
</p:sld>
</file>

<file path=ppt/theme/theme1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ap:Properties xmlns:ap="http://schemas.openxmlformats.org/officeDocument/2006/extended-properties">
  <ap:Application>Walnut Exporter</ap:Application>
  <ap:PresentationFormat>Converted Presentation</ap:PresentationFormat>
  <ap:Slides>0</ap:Slides>
  <ap:Notes>0</ap:Notes>
  <ap:HiddenSlides>0</ap:HiddenSlides>
  <ap:SharedDoc>false</ap:SharedDoc>
  <ap:DocSecurity>0</ap:DocSecurity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creator>Walnut Exporter</dc:creator>
  <lastModifiedBy>Walnut Exporter</lastModifiedBy>
  <dc:title>Presentation</dc:title>
  <dcterms:created xsi:type="dcterms:W3CDTF">2026-07-20T02:29:30.9250000Z</dcterms:created>
  <dcterms:modified xsi:type="dcterms:W3CDTF">2026-07-20T02:29:30.9250000Z</dcterms:modified>
</coreProperties>
</file>